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sldIdLst>
    <p:sldId id="256" r:id="rId2"/>
    <p:sldId id="1659" r:id="rId3"/>
    <p:sldId id="1643" r:id="rId4"/>
    <p:sldId id="1657" r:id="rId5"/>
    <p:sldId id="1626" r:id="rId6"/>
    <p:sldId id="1627" r:id="rId7"/>
    <p:sldId id="1658" r:id="rId8"/>
    <p:sldId id="1628" r:id="rId9"/>
    <p:sldId id="1629" r:id="rId10"/>
    <p:sldId id="1630"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7EEFE"/>
    <a:srgbClr val="F5AF61"/>
    <a:srgbClr val="F6B976"/>
    <a:srgbClr val="F08D22"/>
    <a:srgbClr val="FDDBA9"/>
    <a:srgbClr val="99D6CB"/>
    <a:srgbClr val="5ABAA7"/>
    <a:srgbClr val="1A967C"/>
    <a:srgbClr val="3AA7DD"/>
    <a:srgbClr val="267DB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6" autoAdjust="0"/>
    <p:restoredTop sz="94660"/>
  </p:normalViewPr>
  <p:slideViewPr>
    <p:cSldViewPr snapToGrid="0">
      <p:cViewPr varScale="1">
        <p:scale>
          <a:sx n="160" d="100"/>
          <a:sy n="160" d="100"/>
        </p:scale>
        <p:origin x="108" y="3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D59823-83F8-40F1-9956-0048B3C025D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88AD5EE-6F98-477A-A6E7-70B582D2FB4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cxnSp>
        <p:nvCxnSpPr>
          <p:cNvPr id="4" name="Straight Connector 3">
            <a:extLst>
              <a:ext uri="{FF2B5EF4-FFF2-40B4-BE49-F238E27FC236}">
                <a16:creationId xmlns:a16="http://schemas.microsoft.com/office/drawing/2014/main" id="{0BAD6EBA-82C5-4B8A-8812-8741B883880D}"/>
              </a:ext>
            </a:extLst>
          </p:cNvPr>
          <p:cNvCxnSpPr/>
          <p:nvPr userDrawn="1"/>
        </p:nvCxnSpPr>
        <p:spPr>
          <a:xfrm>
            <a:off x="960075" y="4502719"/>
            <a:ext cx="12192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34E977FE-DE7E-4BDD-9284-EBA5E6A533ED}"/>
              </a:ext>
            </a:extLst>
          </p:cNvPr>
          <p:cNvSpPr txBox="1"/>
          <p:nvPr userDrawn="1"/>
        </p:nvSpPr>
        <p:spPr>
          <a:xfrm>
            <a:off x="791636" y="6449524"/>
            <a:ext cx="5304364" cy="169277"/>
          </a:xfrm>
          <a:prstGeom prst="rect">
            <a:avLst/>
          </a:prstGeom>
          <a:noFill/>
        </p:spPr>
        <p:txBody>
          <a:bodyPr wrap="square" lIns="0" tIns="0" rIns="0" bIns="0" rtlCol="0">
            <a:spAutoFit/>
          </a:bodyPr>
          <a:lstStyle/>
          <a:p>
            <a:pPr marL="0" marR="0" lvl="0" indent="0" algn="l" defTabSz="914173"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40" normalizeH="0" baseline="0" noProof="0" dirty="0">
                <a:ln>
                  <a:noFill/>
                </a:ln>
                <a:solidFill>
                  <a:srgbClr val="328CCD"/>
                </a:solidFill>
                <a:effectLst/>
                <a:uLnTx/>
                <a:uFillTx/>
                <a:latin typeface="Calibri" panose="020F0502020204030204"/>
                <a:ea typeface="+mn-ea"/>
                <a:cs typeface="+mn-cs"/>
              </a:rPr>
              <a:t>Configuration Management Game			</a:t>
            </a:r>
            <a:r>
              <a:rPr kumimoji="0" lang="en-US" sz="1100" b="0" i="0" u="none" strike="noStrike" kern="1200" cap="none" spc="0" normalizeH="0" baseline="0" noProof="0" dirty="0">
                <a:ln>
                  <a:noFill/>
                </a:ln>
                <a:solidFill>
                  <a:srgbClr val="6E7378"/>
                </a:solidFill>
                <a:effectLst/>
                <a:uLnTx/>
                <a:uFillTx/>
                <a:latin typeface="Calibri" panose="020F0502020204030204"/>
                <a:ea typeface="+mn-ea"/>
                <a:cs typeface="+mn-cs"/>
              </a:rPr>
              <a:t>CC BY-SA 4.0</a:t>
            </a:r>
            <a:endParaRPr kumimoji="0" lang="en-US" sz="1100" b="0" i="0" u="none" strike="noStrike" kern="1200" cap="none" spc="40" normalizeH="0" baseline="0" noProof="0" dirty="0">
              <a:ln>
                <a:noFill/>
              </a:ln>
              <a:solidFill>
                <a:srgbClr val="6E7378"/>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67818140"/>
      </p:ext>
    </p:extLst>
  </p:cSld>
  <p:clrMapOvr>
    <a:masterClrMapping/>
  </p:clrMapOvr>
  <p:transition spd="slow" advClick="0" advTm="300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mp; Content">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778937" y="656028"/>
            <a:ext cx="10604499" cy="511013"/>
          </a:xfrm>
          <a:prstGeom prst="rect">
            <a:avLst/>
          </a:prstGeom>
        </p:spPr>
        <p:txBody>
          <a:bodyPr lIns="0" tIns="0" rIns="0" bIns="0"/>
          <a:lstStyle>
            <a:lvl1pPr marL="0" indent="0" algn="l">
              <a:lnSpc>
                <a:spcPct val="100000"/>
              </a:lnSpc>
              <a:spcBef>
                <a:spcPts val="0"/>
              </a:spcBef>
              <a:buNone/>
              <a:defRPr sz="2900" b="0" cap="all" spc="67" baseline="0">
                <a:solidFill>
                  <a:schemeClr val="accent1"/>
                </a:solidFill>
                <a:latin typeface="+mn-lt"/>
                <a:ea typeface="Calibri" panose="020F0502020204030204" pitchFamily="34" charset="0"/>
                <a:cs typeface="Calibri" panose="020F0502020204030204" pitchFamily="34" charset="0"/>
              </a:defRPr>
            </a:lvl1pPr>
          </a:lstStyle>
          <a:p>
            <a:pPr lvl="0"/>
            <a:r>
              <a:rPr lang="en-US" dirty="0"/>
              <a:t>Edit Master text styles</a:t>
            </a:r>
          </a:p>
        </p:txBody>
      </p:sp>
      <p:sp>
        <p:nvSpPr>
          <p:cNvPr id="3" name="Text Placeholder 9"/>
          <p:cNvSpPr>
            <a:spLocks noGrp="1"/>
          </p:cNvSpPr>
          <p:nvPr>
            <p:ph type="body" sz="quarter" idx="11"/>
          </p:nvPr>
        </p:nvSpPr>
        <p:spPr>
          <a:xfrm>
            <a:off x="778937" y="1167041"/>
            <a:ext cx="10604499" cy="188459"/>
          </a:xfrm>
          <a:prstGeom prst="rect">
            <a:avLst/>
          </a:prstGeom>
        </p:spPr>
        <p:txBody>
          <a:bodyPr lIns="0" tIns="0" rIns="0" bIns="0"/>
          <a:lstStyle>
            <a:lvl1pPr marL="0" indent="0" algn="l">
              <a:lnSpc>
                <a:spcPts val="1600"/>
              </a:lnSpc>
              <a:spcBef>
                <a:spcPts val="0"/>
              </a:spcBef>
              <a:buNone/>
              <a:defRPr sz="1200" b="0" cap="none" spc="0" baseline="0">
                <a:solidFill>
                  <a:schemeClr val="accent4"/>
                </a:solidFill>
                <a:latin typeface="+mn-lt"/>
                <a:ea typeface="Calibri" panose="020F0502020204030204" pitchFamily="34" charset="0"/>
                <a:cs typeface="Calibri" panose="020F0502020204030204" pitchFamily="34" charset="0"/>
              </a:defRPr>
            </a:lvl1pPr>
          </a:lstStyle>
          <a:p>
            <a:pPr lvl="0"/>
            <a:r>
              <a:rPr lang="en-US" dirty="0"/>
              <a:t>Edit Master text styles</a:t>
            </a:r>
          </a:p>
        </p:txBody>
      </p:sp>
      <p:cxnSp>
        <p:nvCxnSpPr>
          <p:cNvPr id="5" name="Straight Connector 4"/>
          <p:cNvCxnSpPr/>
          <p:nvPr userDrawn="1"/>
        </p:nvCxnSpPr>
        <p:spPr>
          <a:xfrm>
            <a:off x="791633" y="544329"/>
            <a:ext cx="12192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userDrawn="1"/>
        </p:nvSpPr>
        <p:spPr>
          <a:xfrm>
            <a:off x="791636" y="6449524"/>
            <a:ext cx="5304364" cy="169277"/>
          </a:xfrm>
          <a:prstGeom prst="rect">
            <a:avLst/>
          </a:prstGeom>
          <a:noFill/>
        </p:spPr>
        <p:txBody>
          <a:bodyPr wrap="square" lIns="0" tIns="0" rIns="0" bIns="0" rtlCol="0">
            <a:spAutoFit/>
          </a:bodyPr>
          <a:lstStyle/>
          <a:p>
            <a:pPr marL="0" marR="0" lvl="0" indent="0" algn="l" defTabSz="914173"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40" normalizeH="0" baseline="0" noProof="0" dirty="0">
                <a:ln>
                  <a:noFill/>
                </a:ln>
                <a:solidFill>
                  <a:srgbClr val="328CCD"/>
                </a:solidFill>
                <a:effectLst/>
                <a:uLnTx/>
                <a:uFillTx/>
                <a:latin typeface="Calibri" panose="020F0502020204030204"/>
                <a:ea typeface="+mn-ea"/>
                <a:cs typeface="+mn-cs"/>
              </a:rPr>
              <a:t>Configuration Management Game			</a:t>
            </a:r>
            <a:r>
              <a:rPr kumimoji="0" lang="en-US" sz="1100" b="0" i="0" u="none" strike="noStrike" kern="1200" cap="none" spc="0" normalizeH="0" baseline="0" noProof="0" dirty="0">
                <a:ln>
                  <a:noFill/>
                </a:ln>
                <a:solidFill>
                  <a:srgbClr val="6E7378"/>
                </a:solidFill>
                <a:effectLst/>
                <a:uLnTx/>
                <a:uFillTx/>
                <a:latin typeface="Calibri" panose="020F0502020204030204"/>
                <a:ea typeface="+mn-ea"/>
                <a:cs typeface="+mn-cs"/>
              </a:rPr>
              <a:t>CC BY-SA 4.0</a:t>
            </a:r>
            <a:endParaRPr kumimoji="0" lang="en-US" sz="1100" b="0" i="0" u="none" strike="noStrike" kern="1200" cap="none" spc="40" normalizeH="0" baseline="0" noProof="0" dirty="0">
              <a:ln>
                <a:noFill/>
              </a:ln>
              <a:solidFill>
                <a:srgbClr val="6E7378"/>
              </a:solidFill>
              <a:effectLst/>
              <a:uLnTx/>
              <a:uFillTx/>
              <a:latin typeface="Calibri" panose="020F0502020204030204"/>
              <a:ea typeface="+mn-ea"/>
              <a:cs typeface="+mn-cs"/>
            </a:endParaRPr>
          </a:p>
        </p:txBody>
      </p:sp>
      <p:sp>
        <p:nvSpPr>
          <p:cNvPr id="23" name="TextBox 22"/>
          <p:cNvSpPr txBox="1"/>
          <p:nvPr userDrawn="1"/>
        </p:nvSpPr>
        <p:spPr>
          <a:xfrm>
            <a:off x="10585906" y="6449524"/>
            <a:ext cx="275991" cy="169277"/>
          </a:xfrm>
          <a:prstGeom prst="rect">
            <a:avLst/>
          </a:prstGeom>
          <a:noFill/>
        </p:spPr>
        <p:txBody>
          <a:bodyPr wrap="square" lIns="0" tIns="0" rIns="0" bIns="0" rtlCol="0">
            <a:spAutoFit/>
          </a:bodyPr>
          <a:lstStyle/>
          <a:p>
            <a:pPr marL="0" marR="0" lvl="0" indent="0" algn="r" defTabSz="914218" rtl="0" eaLnBrk="1" fontAlgn="auto" latinLnBrk="0" hangingPunct="1">
              <a:lnSpc>
                <a:spcPct val="100000"/>
              </a:lnSpc>
              <a:spcBef>
                <a:spcPts val="0"/>
              </a:spcBef>
              <a:spcAft>
                <a:spcPts val="0"/>
              </a:spcAft>
              <a:buClrTx/>
              <a:buSzTx/>
              <a:buFontTx/>
              <a:buNone/>
              <a:tabLst/>
              <a:defRPr/>
            </a:pPr>
            <a:fld id="{27692F5A-FC14-4E83-B4CC-18F6C2D780A4}" type="slidenum">
              <a:rPr kumimoji="0" lang="en-US" sz="1100" b="0" i="0" u="none" strike="noStrike" kern="1200" cap="none" spc="40" normalizeH="0" baseline="0" noProof="0" smtClean="0">
                <a:ln>
                  <a:noFill/>
                </a:ln>
                <a:solidFill>
                  <a:srgbClr val="91969B"/>
                </a:solidFill>
                <a:effectLst/>
                <a:uLnTx/>
                <a:uFillTx/>
                <a:latin typeface="Calibri" panose="020F0502020204030204"/>
                <a:ea typeface="+mn-ea"/>
                <a:cs typeface="+mn-cs"/>
              </a:rPr>
              <a:pPr marL="0" marR="0" lvl="0" indent="0" algn="r" defTabSz="914218" rtl="0" eaLnBrk="1" fontAlgn="auto" latinLnBrk="0" hangingPunct="1">
                <a:lnSpc>
                  <a:spcPct val="100000"/>
                </a:lnSpc>
                <a:spcBef>
                  <a:spcPts val="0"/>
                </a:spcBef>
                <a:spcAft>
                  <a:spcPts val="0"/>
                </a:spcAft>
                <a:buClrTx/>
                <a:buSzTx/>
                <a:buFontTx/>
                <a:buNone/>
                <a:tabLst/>
                <a:defRPr/>
              </a:pPr>
              <a:t>‹#›</a:t>
            </a:fld>
            <a:endParaRPr kumimoji="0" lang="en-US" sz="1100" b="0" i="0" u="none" strike="noStrike" kern="1200" cap="none" spc="40" normalizeH="0" baseline="0" noProof="0" dirty="0">
              <a:ln>
                <a:noFill/>
              </a:ln>
              <a:solidFill>
                <a:srgbClr val="91969B"/>
              </a:solidFill>
              <a:effectLst/>
              <a:uLnTx/>
              <a:uFillTx/>
              <a:latin typeface="Calibri" panose="020F0502020204030204"/>
              <a:ea typeface="+mn-ea"/>
              <a:cs typeface="+mn-cs"/>
            </a:endParaRPr>
          </a:p>
        </p:txBody>
      </p:sp>
      <p:sp>
        <p:nvSpPr>
          <p:cNvPr id="12" name="Content Placeholder 2">
            <a:extLst>
              <a:ext uri="{FF2B5EF4-FFF2-40B4-BE49-F238E27FC236}">
                <a16:creationId xmlns:a16="http://schemas.microsoft.com/office/drawing/2014/main" id="{1345A925-1CE0-46FB-893C-99B615F12C42}"/>
              </a:ext>
            </a:extLst>
          </p:cNvPr>
          <p:cNvSpPr>
            <a:spLocks noGrp="1"/>
          </p:cNvSpPr>
          <p:nvPr>
            <p:ph idx="1"/>
          </p:nvPr>
        </p:nvSpPr>
        <p:spPr>
          <a:xfrm>
            <a:off x="791633" y="1825625"/>
            <a:ext cx="10591803"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4935455"/>
      </p:ext>
    </p:extLst>
  </p:cSld>
  <p:clrMapOvr>
    <a:masterClrMapping/>
  </p:clrMapOvr>
  <p:transition spd="slow" advClick="0" advTm="3000">
    <p:fade/>
  </p:transition>
  <p:extLst>
    <p:ext uri="{DCECCB84-F9BA-43D5-87BE-67443E8EF086}">
      <p15:sldGuideLst xmlns:p15="http://schemas.microsoft.com/office/powerpoint/2012/main">
        <p15:guide id="1" orient="horz" pos="2700">
          <p15:clr>
            <a:srgbClr val="FBAE40"/>
          </p15:clr>
        </p15:guide>
        <p15:guide id="2" pos="5384">
          <p15:clr>
            <a:srgbClr val="FBAE40"/>
          </p15:clr>
        </p15:guide>
        <p15:guide id="3" pos="374">
          <p15:clr>
            <a:srgbClr val="FBAE40"/>
          </p15:clr>
        </p15:guide>
        <p15:guide id="4" orient="horz" pos="306">
          <p15:clr>
            <a:srgbClr val="FBAE40"/>
          </p15:clr>
        </p15:guide>
        <p15:guide id="5" orient="horz" pos="9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age">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FE5360B-E653-46D8-A7F2-E6B0A42E6DEA}"/>
              </a:ext>
            </a:extLst>
          </p:cNvPr>
          <p:cNvSpPr txBox="1"/>
          <p:nvPr userDrawn="1"/>
        </p:nvSpPr>
        <p:spPr>
          <a:xfrm>
            <a:off x="791636" y="6449524"/>
            <a:ext cx="5304364" cy="169277"/>
          </a:xfrm>
          <a:prstGeom prst="rect">
            <a:avLst/>
          </a:prstGeom>
          <a:noFill/>
        </p:spPr>
        <p:txBody>
          <a:bodyPr wrap="square" lIns="0" tIns="0" rIns="0" bIns="0" rtlCol="0">
            <a:spAutoFit/>
          </a:bodyPr>
          <a:lstStyle/>
          <a:p>
            <a:pPr marL="0" marR="0" lvl="0" indent="0" algn="l" defTabSz="914173"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40" normalizeH="0" baseline="0" noProof="0" dirty="0">
                <a:ln>
                  <a:noFill/>
                </a:ln>
                <a:solidFill>
                  <a:srgbClr val="328CCD"/>
                </a:solidFill>
                <a:effectLst/>
                <a:uLnTx/>
                <a:uFillTx/>
                <a:latin typeface="Calibri" panose="020F0502020204030204"/>
                <a:ea typeface="+mn-ea"/>
                <a:cs typeface="+mn-cs"/>
              </a:rPr>
              <a:t>Configuration Management Game			</a:t>
            </a:r>
            <a:r>
              <a:rPr kumimoji="0" lang="en-US" sz="1100" b="0" i="0" u="none" strike="noStrike" kern="1200" cap="none" spc="0" normalizeH="0" baseline="0" noProof="0" dirty="0">
                <a:ln>
                  <a:noFill/>
                </a:ln>
                <a:solidFill>
                  <a:srgbClr val="6E7378"/>
                </a:solidFill>
                <a:effectLst/>
                <a:uLnTx/>
                <a:uFillTx/>
                <a:latin typeface="Calibri" panose="020F0502020204030204"/>
                <a:ea typeface="+mn-ea"/>
                <a:cs typeface="+mn-cs"/>
              </a:rPr>
              <a:t>CC BY-SA 4.0</a:t>
            </a:r>
            <a:endParaRPr kumimoji="0" lang="en-US" sz="1100" b="0" i="0" u="none" strike="noStrike" kern="1200" cap="none" spc="40" normalizeH="0" baseline="0" noProof="0" dirty="0">
              <a:ln>
                <a:noFill/>
              </a:ln>
              <a:solidFill>
                <a:srgbClr val="6E7378"/>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40736330"/>
      </p:ext>
    </p:extLst>
  </p:cSld>
  <p:clrMapOvr>
    <a:masterClrMapping/>
  </p:clrMapOvr>
  <p:transition spd="slow" advClick="0" advTm="300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Full Background">
    <p:spTree>
      <p:nvGrpSpPr>
        <p:cNvPr id="1" name=""/>
        <p:cNvGrpSpPr/>
        <p:nvPr/>
      </p:nvGrpSpPr>
      <p:grpSpPr>
        <a:xfrm>
          <a:off x="0" y="0"/>
          <a:ext cx="0" cy="0"/>
          <a:chOff x="0" y="0"/>
          <a:chExt cx="0" cy="0"/>
        </a:xfrm>
      </p:grpSpPr>
      <p:sp>
        <p:nvSpPr>
          <p:cNvPr id="2" name="Rectangle 1"/>
          <p:cNvSpPr/>
          <p:nvPr userDrawn="1"/>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8" tIns="60949" rIns="121898" bIns="60949" rtlCol="0" anchor="ctr"/>
          <a:lstStyle/>
          <a:p>
            <a:pPr marL="0" marR="0" lvl="0" indent="0" algn="ctr" defTabSz="914218" rtl="0" eaLnBrk="1" fontAlgn="auto" latinLnBrk="0" hangingPunct="1">
              <a:lnSpc>
                <a:spcPct val="100000"/>
              </a:lnSpc>
              <a:spcBef>
                <a:spcPts val="0"/>
              </a:spcBef>
              <a:spcAft>
                <a:spcPts val="0"/>
              </a:spcAft>
              <a:buClrTx/>
              <a:buSzTx/>
              <a:buFontTx/>
              <a:buNone/>
              <a:tabLst/>
              <a:defRPr/>
            </a:pPr>
            <a:endParaRPr kumimoji="0" lang="en-US" sz="19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B5A8914F-EE19-4C09-A29E-965BC4243D44}"/>
              </a:ext>
            </a:extLst>
          </p:cNvPr>
          <p:cNvSpPr txBox="1"/>
          <p:nvPr userDrawn="1"/>
        </p:nvSpPr>
        <p:spPr>
          <a:xfrm>
            <a:off x="791636" y="6449524"/>
            <a:ext cx="5304364" cy="169277"/>
          </a:xfrm>
          <a:prstGeom prst="rect">
            <a:avLst/>
          </a:prstGeom>
          <a:noFill/>
        </p:spPr>
        <p:txBody>
          <a:bodyPr wrap="square" lIns="0" tIns="0" rIns="0" bIns="0" rtlCol="0">
            <a:spAutoFit/>
          </a:bodyPr>
          <a:lstStyle/>
          <a:p>
            <a:pPr marL="0" marR="0" lvl="0" indent="0" algn="l" defTabSz="914173"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40" normalizeH="0" baseline="0" noProof="0" dirty="0">
                <a:ln>
                  <a:noFill/>
                </a:ln>
                <a:solidFill>
                  <a:prstClr val="white"/>
                </a:solidFill>
                <a:effectLst/>
                <a:uLnTx/>
                <a:uFillTx/>
                <a:latin typeface="Calibri" panose="020F0502020204030204"/>
                <a:ea typeface="+mn-ea"/>
                <a:cs typeface="+mn-cs"/>
              </a:rPr>
              <a:t>Configuration Management Game			</a:t>
            </a:r>
            <a:r>
              <a:rPr kumimoji="0" lang="en-US" sz="1100" b="0" i="0" u="none" strike="noStrike" kern="1200" cap="none" spc="0" normalizeH="0" baseline="0" noProof="0" dirty="0">
                <a:ln>
                  <a:noFill/>
                </a:ln>
                <a:solidFill>
                  <a:prstClr val="white">
                    <a:lumMod val="85000"/>
                  </a:prstClr>
                </a:solidFill>
                <a:effectLst/>
                <a:uLnTx/>
                <a:uFillTx/>
                <a:latin typeface="Calibri" panose="020F0502020204030204"/>
                <a:ea typeface="+mn-ea"/>
                <a:cs typeface="+mn-cs"/>
              </a:rPr>
              <a:t>CC BY-SA 4.0</a:t>
            </a:r>
            <a:endParaRPr kumimoji="0" lang="en-US" sz="1100" b="0" i="0" u="none" strike="noStrike" kern="1200" cap="none" spc="40" normalizeH="0" baseline="0" noProof="0" dirty="0">
              <a:ln>
                <a:noFill/>
              </a:ln>
              <a:solidFill>
                <a:prstClr val="white">
                  <a:lumMod val="8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95195477"/>
      </p:ext>
    </p:extLst>
  </p:cSld>
  <p:clrMapOvr>
    <a:masterClrMapping/>
  </p:clrMapOvr>
  <p:transition spd="slow" advClick="0" advTm="3000">
    <p:fad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103159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ransition spd="slow" advClick="0" advTm="3000">
    <p:fade/>
  </p:transition>
  <p:txStyles>
    <p:titleStyle>
      <a:lvl1pPr algn="l" defTabSz="914218"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57" indent="-228557" algn="l" defTabSz="914218"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670" indent="-228557" algn="l" defTabSz="914218"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774" indent="-228557" algn="l" defTabSz="914218"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880" indent="-228557" algn="l" defTabSz="914218"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4pPr>
      <a:lvl5pPr marL="2056987" indent="-228557" algn="l" defTabSz="914218"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5pPr>
      <a:lvl6pPr marL="2514098" indent="-228557" algn="l" defTabSz="914218"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208" indent="-228557" algn="l" defTabSz="914218"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8317" indent="-228557" algn="l" defTabSz="914218"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430" indent="-228557" algn="l" defTabSz="914218"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p:bodyStyle>
    <p:otherStyle>
      <a:defPPr>
        <a:defRPr lang="en-US"/>
      </a:defPPr>
      <a:lvl1pPr marL="0" algn="l" defTabSz="914218" rtl="0" eaLnBrk="1" latinLnBrk="0" hangingPunct="1">
        <a:defRPr sz="1900" kern="1200">
          <a:solidFill>
            <a:schemeClr val="tx1"/>
          </a:solidFill>
          <a:latin typeface="+mn-lt"/>
          <a:ea typeface="+mn-ea"/>
          <a:cs typeface="+mn-cs"/>
        </a:defRPr>
      </a:lvl1pPr>
      <a:lvl2pPr marL="457107" algn="l" defTabSz="914218" rtl="0" eaLnBrk="1" latinLnBrk="0" hangingPunct="1">
        <a:defRPr sz="1900" kern="1200">
          <a:solidFill>
            <a:schemeClr val="tx1"/>
          </a:solidFill>
          <a:latin typeface="+mn-lt"/>
          <a:ea typeface="+mn-ea"/>
          <a:cs typeface="+mn-cs"/>
        </a:defRPr>
      </a:lvl2pPr>
      <a:lvl3pPr marL="914218" algn="l" defTabSz="914218" rtl="0" eaLnBrk="1" latinLnBrk="0" hangingPunct="1">
        <a:defRPr sz="1900" kern="1200">
          <a:solidFill>
            <a:schemeClr val="tx1"/>
          </a:solidFill>
          <a:latin typeface="+mn-lt"/>
          <a:ea typeface="+mn-ea"/>
          <a:cs typeface="+mn-cs"/>
        </a:defRPr>
      </a:lvl3pPr>
      <a:lvl4pPr marL="1371328" algn="l" defTabSz="914218" rtl="0" eaLnBrk="1" latinLnBrk="0" hangingPunct="1">
        <a:defRPr sz="1900" kern="1200">
          <a:solidFill>
            <a:schemeClr val="tx1"/>
          </a:solidFill>
          <a:latin typeface="+mn-lt"/>
          <a:ea typeface="+mn-ea"/>
          <a:cs typeface="+mn-cs"/>
        </a:defRPr>
      </a:lvl4pPr>
      <a:lvl5pPr marL="1828437" algn="l" defTabSz="914218" rtl="0" eaLnBrk="1" latinLnBrk="0" hangingPunct="1">
        <a:defRPr sz="1900" kern="1200">
          <a:solidFill>
            <a:schemeClr val="tx1"/>
          </a:solidFill>
          <a:latin typeface="+mn-lt"/>
          <a:ea typeface="+mn-ea"/>
          <a:cs typeface="+mn-cs"/>
        </a:defRPr>
      </a:lvl5pPr>
      <a:lvl6pPr marL="2285550" algn="l" defTabSz="914218" rtl="0" eaLnBrk="1" latinLnBrk="0" hangingPunct="1">
        <a:defRPr sz="1900" kern="1200">
          <a:solidFill>
            <a:schemeClr val="tx1"/>
          </a:solidFill>
          <a:latin typeface="+mn-lt"/>
          <a:ea typeface="+mn-ea"/>
          <a:cs typeface="+mn-cs"/>
        </a:defRPr>
      </a:lvl6pPr>
      <a:lvl7pPr marL="2742654" algn="l" defTabSz="914218" rtl="0" eaLnBrk="1" latinLnBrk="0" hangingPunct="1">
        <a:defRPr sz="1900" kern="1200">
          <a:solidFill>
            <a:schemeClr val="tx1"/>
          </a:solidFill>
          <a:latin typeface="+mn-lt"/>
          <a:ea typeface="+mn-ea"/>
          <a:cs typeface="+mn-cs"/>
        </a:defRPr>
      </a:lvl7pPr>
      <a:lvl8pPr marL="3199760" algn="l" defTabSz="914218" rtl="0" eaLnBrk="1" latinLnBrk="0" hangingPunct="1">
        <a:defRPr sz="1900" kern="1200">
          <a:solidFill>
            <a:schemeClr val="tx1"/>
          </a:solidFill>
          <a:latin typeface="+mn-lt"/>
          <a:ea typeface="+mn-ea"/>
          <a:cs typeface="+mn-cs"/>
        </a:defRPr>
      </a:lvl8pPr>
      <a:lvl9pPr marL="3656867" algn="l" defTabSz="91421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8" Type="http://schemas.openxmlformats.org/officeDocument/2006/relationships/hyperlink" Target="https://www.linkedin.com/in/willem-jan-span-8a28852/" TargetMode="External"/><Relationship Id="rId3" Type="http://schemas.openxmlformats.org/officeDocument/2006/relationships/hyperlink" Target="https://www.linkedin.com/in/mdullaart/" TargetMode="External"/><Relationship Id="rId7" Type="http://schemas.openxmlformats.org/officeDocument/2006/relationships/hyperlink" Target="https://www.linkedin.com/in/pauline-vrancken-69a94915/" TargetMode="External"/><Relationship Id="rId2" Type="http://schemas.openxmlformats.org/officeDocument/2006/relationships/hyperlink" Target="https://mdux.net/cm-game/" TargetMode="External"/><Relationship Id="rId1" Type="http://schemas.openxmlformats.org/officeDocument/2006/relationships/slideLayout" Target="../slideLayouts/slideLayout2.xml"/><Relationship Id="rId6" Type="http://schemas.openxmlformats.org/officeDocument/2006/relationships/hyperlink" Target="https://www.linkedin.com/in/ahubaux/" TargetMode="External"/><Relationship Id="rId5" Type="http://schemas.openxmlformats.org/officeDocument/2006/relationships/hyperlink" Target="https://www.asml.com/" TargetMode="External"/><Relationship Id="rId4" Type="http://schemas.openxmlformats.org/officeDocument/2006/relationships/hyperlink" Target="https://creativecommons.org/licenses/by-sa/4.0/" TargetMode="Externa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1.emf"/></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slideLayout" Target="../slideLayouts/slideLayout2.xml"/><Relationship Id="rId1" Type="http://schemas.openxmlformats.org/officeDocument/2006/relationships/tags" Target="../tags/tag2.xml"/><Relationship Id="rId5" Type="http://schemas.openxmlformats.org/officeDocument/2006/relationships/image" Target="../media/image1.emf"/><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tags" Target="../tags/tag3.xml"/><Relationship Id="rId5" Type="http://schemas.openxmlformats.org/officeDocument/2006/relationships/image" Target="../media/image5.png"/><Relationship Id="rId4" Type="http://schemas.openxmlformats.org/officeDocument/2006/relationships/image" Target="../media/image1.emf"/></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emf"/></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5ADA73-8FE1-4643-BDB6-BACAA8CF1C09}"/>
              </a:ext>
            </a:extLst>
          </p:cNvPr>
          <p:cNvSpPr>
            <a:spLocks noGrp="1"/>
          </p:cNvSpPr>
          <p:nvPr>
            <p:ph type="title"/>
          </p:nvPr>
        </p:nvSpPr>
        <p:spPr/>
        <p:txBody>
          <a:bodyPr/>
          <a:lstStyle/>
          <a:p>
            <a:r>
              <a:rPr lang="en-US" dirty="0"/>
              <a:t>Starting Kit</a:t>
            </a:r>
          </a:p>
        </p:txBody>
      </p:sp>
      <p:sp>
        <p:nvSpPr>
          <p:cNvPr id="3" name="Text Placeholder 2">
            <a:extLst>
              <a:ext uri="{FF2B5EF4-FFF2-40B4-BE49-F238E27FC236}">
                <a16:creationId xmlns:a16="http://schemas.microsoft.com/office/drawing/2014/main" id="{4A7D84FC-7089-49EF-A12A-67725AA4E27C}"/>
              </a:ext>
            </a:extLst>
          </p:cNvPr>
          <p:cNvSpPr>
            <a:spLocks noGrp="1"/>
          </p:cNvSpPr>
          <p:nvPr>
            <p:ph type="body" idx="1"/>
          </p:nvPr>
        </p:nvSpPr>
        <p:spPr/>
        <p:txBody>
          <a:bodyPr/>
          <a:lstStyle/>
          <a:p>
            <a:r>
              <a:rPr lang="en-US" dirty="0">
                <a:solidFill>
                  <a:schemeClr val="bg1">
                    <a:lumMod val="50000"/>
                  </a:schemeClr>
                </a:solidFill>
              </a:rPr>
              <a:t>Engineering</a:t>
            </a:r>
          </a:p>
        </p:txBody>
      </p:sp>
      <p:sp>
        <p:nvSpPr>
          <p:cNvPr id="4" name="TextBox 3">
            <a:extLst>
              <a:ext uri="{FF2B5EF4-FFF2-40B4-BE49-F238E27FC236}">
                <a16:creationId xmlns:a16="http://schemas.microsoft.com/office/drawing/2014/main" id="{8921D4B2-1FCB-418F-AD22-26B2C4E74AA7}"/>
              </a:ext>
            </a:extLst>
          </p:cNvPr>
          <p:cNvSpPr txBox="1"/>
          <p:nvPr/>
        </p:nvSpPr>
        <p:spPr>
          <a:xfrm>
            <a:off x="7759700" y="6449522"/>
            <a:ext cx="2695953" cy="153888"/>
          </a:xfrm>
          <a:prstGeom prst="rect">
            <a:avLst/>
          </a:prstGeom>
          <a:noFill/>
        </p:spPr>
        <p:txBody>
          <a:bodyPr wrap="square" lIns="0" tIns="0" rIns="0" bIns="0" rtlCol="0">
            <a:spAutoFit/>
          </a:bodyPr>
          <a:lstStyle/>
          <a:p>
            <a:pPr marL="0" marR="0" lvl="0" indent="0" algn="r" defTabSz="914173" rtl="0" eaLnBrk="1" fontAlgn="auto" latinLnBrk="0" hangingPunct="1">
              <a:lnSpc>
                <a:spcPct val="100000"/>
              </a:lnSpc>
              <a:spcBef>
                <a:spcPts val="0"/>
              </a:spcBef>
              <a:spcAft>
                <a:spcPts val="0"/>
              </a:spcAft>
              <a:buClrTx/>
              <a:buSzTx/>
              <a:buFontTx/>
              <a:buNone/>
              <a:tabLst/>
              <a:defRPr/>
            </a:pPr>
            <a:r>
              <a:rPr lang="en-US" sz="1000" spc="93" dirty="0">
                <a:solidFill>
                  <a:schemeClr val="bg1">
                    <a:lumMod val="50000"/>
                  </a:schemeClr>
                </a:solidFill>
                <a:latin typeface="Calibri" panose="020F0502020204030204"/>
              </a:rPr>
              <a:t>Rev 3</a:t>
            </a:r>
            <a:endParaRPr kumimoji="0" lang="en-US" sz="1000" b="0" i="0" u="none" strike="noStrike" kern="1200" cap="none" spc="93" normalizeH="0" baseline="0" noProof="0" dirty="0">
              <a:ln>
                <a:noFill/>
              </a:ln>
              <a:solidFill>
                <a:schemeClr val="bg1">
                  <a:lumMod val="50000"/>
                </a:scheme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3515428"/>
      </p:ext>
    </p:extLst>
  </p:cSld>
  <p:clrMapOvr>
    <a:masterClrMapping/>
  </p:clrMapOvr>
  <p:transition spd="slow" advClick="0" advTm="3000">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p:txBody>
          <a:bodyPr/>
          <a:lstStyle/>
          <a:p>
            <a:r>
              <a:rPr lang="fr-BE" dirty="0"/>
              <a:t>Customer </a:t>
            </a:r>
            <a:r>
              <a:rPr lang="fr-BE" dirty="0" err="1"/>
              <a:t>Requirements</a:t>
            </a:r>
            <a:r>
              <a:rPr lang="fr-BE" dirty="0"/>
              <a:t> – ASSY 13</a:t>
            </a:r>
            <a:endParaRPr lang="en-US" dirty="0">
              <a:solidFill>
                <a:srgbClr val="FF0000"/>
              </a:solidFill>
            </a:endParaRPr>
          </a:p>
        </p:txBody>
      </p:sp>
      <p:sp>
        <p:nvSpPr>
          <p:cNvPr id="13" name="Text Placeholder 12">
            <a:extLst>
              <a:ext uri="{FF2B5EF4-FFF2-40B4-BE49-F238E27FC236}">
                <a16:creationId xmlns:a16="http://schemas.microsoft.com/office/drawing/2014/main" id="{ABB45DB8-79CB-4083-B19C-72A6525416FE}"/>
              </a:ext>
            </a:extLst>
          </p:cNvPr>
          <p:cNvSpPr>
            <a:spLocks noGrp="1"/>
          </p:cNvSpPr>
          <p:nvPr>
            <p:ph type="body" sz="quarter" idx="11"/>
          </p:nvPr>
        </p:nvSpPr>
        <p:spPr/>
        <p:txBody>
          <a:bodyPr/>
          <a:lstStyle/>
          <a:p>
            <a:r>
              <a:rPr lang="en-US" sz="1800" dirty="0">
                <a:solidFill>
                  <a:srgbClr val="FF0000"/>
                </a:solidFill>
              </a:rPr>
              <a:t>DO NOT SHARE WITH SUPPLIER OR OPERATIONS</a:t>
            </a:r>
            <a:endParaRPr lang="en-US" sz="1800" dirty="0"/>
          </a:p>
        </p:txBody>
      </p:sp>
      <p:pic>
        <p:nvPicPr>
          <p:cNvPr id="4" name="Picture 3">
            <a:extLst>
              <a:ext uri="{FF2B5EF4-FFF2-40B4-BE49-F238E27FC236}">
                <a16:creationId xmlns:a16="http://schemas.microsoft.com/office/drawing/2014/main" id="{B93AEF88-A480-4DFA-A826-6712E381F9C5}"/>
              </a:ext>
            </a:extLst>
          </p:cNvPr>
          <p:cNvPicPr>
            <a:picLocks noChangeAspect="1"/>
          </p:cNvPicPr>
          <p:nvPr/>
        </p:nvPicPr>
        <p:blipFill>
          <a:blip r:embed="rId2"/>
          <a:stretch>
            <a:fillRect/>
          </a:stretch>
        </p:blipFill>
        <p:spPr>
          <a:xfrm>
            <a:off x="979847" y="1976449"/>
            <a:ext cx="1242086" cy="1452551"/>
          </a:xfrm>
          <a:prstGeom prst="rect">
            <a:avLst/>
          </a:prstGeom>
        </p:spPr>
      </p:pic>
      <p:pic>
        <p:nvPicPr>
          <p:cNvPr id="6" name="Picture 5">
            <a:extLst>
              <a:ext uri="{FF2B5EF4-FFF2-40B4-BE49-F238E27FC236}">
                <a16:creationId xmlns:a16="http://schemas.microsoft.com/office/drawing/2014/main" id="{043E56B9-B6B6-4B1C-89C0-A0A9297F2EA5}"/>
              </a:ext>
            </a:extLst>
          </p:cNvPr>
          <p:cNvPicPr>
            <a:picLocks noChangeAspect="1"/>
          </p:cNvPicPr>
          <p:nvPr/>
        </p:nvPicPr>
        <p:blipFill>
          <a:blip r:embed="rId3"/>
          <a:stretch>
            <a:fillRect/>
          </a:stretch>
        </p:blipFill>
        <p:spPr>
          <a:xfrm>
            <a:off x="3310093" y="1876739"/>
            <a:ext cx="1691014" cy="1944458"/>
          </a:xfrm>
          <a:prstGeom prst="rect">
            <a:avLst/>
          </a:prstGeom>
        </p:spPr>
      </p:pic>
      <p:pic>
        <p:nvPicPr>
          <p:cNvPr id="8" name="Picture 7">
            <a:extLst>
              <a:ext uri="{FF2B5EF4-FFF2-40B4-BE49-F238E27FC236}">
                <a16:creationId xmlns:a16="http://schemas.microsoft.com/office/drawing/2014/main" id="{0F874BC1-83C4-46CA-9411-1D3E176C5EC8}"/>
              </a:ext>
            </a:extLst>
          </p:cNvPr>
          <p:cNvPicPr>
            <a:picLocks noChangeAspect="1"/>
          </p:cNvPicPr>
          <p:nvPr/>
        </p:nvPicPr>
        <p:blipFill>
          <a:blip r:embed="rId4"/>
          <a:stretch>
            <a:fillRect/>
          </a:stretch>
        </p:blipFill>
        <p:spPr>
          <a:xfrm>
            <a:off x="6535142" y="1645732"/>
            <a:ext cx="3624216" cy="2688704"/>
          </a:xfrm>
          <a:prstGeom prst="rect">
            <a:avLst/>
          </a:prstGeom>
        </p:spPr>
      </p:pic>
      <p:sp>
        <p:nvSpPr>
          <p:cNvPr id="10" name="Flowchart: Connector 9">
            <a:extLst>
              <a:ext uri="{FF2B5EF4-FFF2-40B4-BE49-F238E27FC236}">
                <a16:creationId xmlns:a16="http://schemas.microsoft.com/office/drawing/2014/main" id="{3B468148-F0BE-4B6C-A4C2-9F3ABC206442}"/>
              </a:ext>
            </a:extLst>
          </p:cNvPr>
          <p:cNvSpPr/>
          <p:nvPr/>
        </p:nvSpPr>
        <p:spPr>
          <a:xfrm>
            <a:off x="671163" y="1846201"/>
            <a:ext cx="346158" cy="375385"/>
          </a:xfrm>
          <a:prstGeom prst="flowChartConnector">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sp>
        <p:nvSpPr>
          <p:cNvPr id="11" name="Flowchart: Connector 10">
            <a:extLst>
              <a:ext uri="{FF2B5EF4-FFF2-40B4-BE49-F238E27FC236}">
                <a16:creationId xmlns:a16="http://schemas.microsoft.com/office/drawing/2014/main" id="{396A0E46-C6DB-4FF0-AB5D-BC038654394D}"/>
              </a:ext>
            </a:extLst>
          </p:cNvPr>
          <p:cNvSpPr/>
          <p:nvPr/>
        </p:nvSpPr>
        <p:spPr>
          <a:xfrm>
            <a:off x="2925905" y="1844258"/>
            <a:ext cx="346158" cy="375385"/>
          </a:xfrm>
          <a:prstGeom prst="flowChartConnector">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a:t>
            </a:r>
          </a:p>
        </p:txBody>
      </p:sp>
      <p:sp>
        <p:nvSpPr>
          <p:cNvPr id="12" name="Flowchart: Connector 11">
            <a:extLst>
              <a:ext uri="{FF2B5EF4-FFF2-40B4-BE49-F238E27FC236}">
                <a16:creationId xmlns:a16="http://schemas.microsoft.com/office/drawing/2014/main" id="{FFA1B119-14DD-41E6-947A-0898740EE1AA}"/>
              </a:ext>
            </a:extLst>
          </p:cNvPr>
          <p:cNvSpPr/>
          <p:nvPr/>
        </p:nvSpPr>
        <p:spPr>
          <a:xfrm>
            <a:off x="6362063" y="1844257"/>
            <a:ext cx="346158" cy="375385"/>
          </a:xfrm>
          <a:prstGeom prst="flowChartConnector">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a:t>
            </a:r>
          </a:p>
        </p:txBody>
      </p:sp>
      <p:sp>
        <p:nvSpPr>
          <p:cNvPr id="14" name="TextBox 13">
            <a:extLst>
              <a:ext uri="{FF2B5EF4-FFF2-40B4-BE49-F238E27FC236}">
                <a16:creationId xmlns:a16="http://schemas.microsoft.com/office/drawing/2014/main" id="{EEFF05EF-4963-47D6-B9C7-5EA3197E15FC}"/>
              </a:ext>
            </a:extLst>
          </p:cNvPr>
          <p:cNvSpPr txBox="1"/>
          <p:nvPr/>
        </p:nvSpPr>
        <p:spPr>
          <a:xfrm>
            <a:off x="7759700" y="6449522"/>
            <a:ext cx="2695953" cy="153888"/>
          </a:xfrm>
          <a:prstGeom prst="rect">
            <a:avLst/>
          </a:prstGeom>
          <a:noFill/>
        </p:spPr>
        <p:txBody>
          <a:bodyPr wrap="square" lIns="0" tIns="0" rIns="0" bIns="0" rtlCol="0">
            <a:spAutoFit/>
          </a:bodyPr>
          <a:lstStyle/>
          <a:p>
            <a:pPr lvl="0" algn="r" defTabSz="914173">
              <a:defRPr/>
            </a:pPr>
            <a:r>
              <a:rPr lang="en-US" sz="1000" spc="93" dirty="0">
                <a:solidFill>
                  <a:schemeClr val="bg1">
                    <a:lumMod val="50000"/>
                  </a:schemeClr>
                </a:solidFill>
              </a:rPr>
              <a:t>Rev 1</a:t>
            </a:r>
          </a:p>
        </p:txBody>
      </p:sp>
    </p:spTree>
    <p:extLst>
      <p:ext uri="{BB962C8B-B14F-4D97-AF65-F5344CB8AC3E}">
        <p14:creationId xmlns:p14="http://schemas.microsoft.com/office/powerpoint/2010/main" val="3406067216"/>
      </p:ext>
    </p:extLst>
  </p:cSld>
  <p:clrMapOvr>
    <a:masterClrMapping/>
  </p:clrMapOvr>
  <p:transition spd="slow" advClick="0" advTm="3000">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D2ED5FA-42F4-42C0-96A3-32012416919E}"/>
              </a:ext>
            </a:extLst>
          </p:cNvPr>
          <p:cNvSpPr>
            <a:spLocks noGrp="1"/>
          </p:cNvSpPr>
          <p:nvPr>
            <p:ph type="body" sz="quarter" idx="10"/>
          </p:nvPr>
        </p:nvSpPr>
        <p:spPr/>
        <p:txBody>
          <a:bodyPr/>
          <a:lstStyle/>
          <a:p>
            <a:r>
              <a:rPr lang="en-US" dirty="0"/>
              <a:t>Disclaimer</a:t>
            </a:r>
          </a:p>
        </p:txBody>
      </p:sp>
      <p:sp>
        <p:nvSpPr>
          <p:cNvPr id="3" name="Text Placeholder 2">
            <a:extLst>
              <a:ext uri="{FF2B5EF4-FFF2-40B4-BE49-F238E27FC236}">
                <a16:creationId xmlns:a16="http://schemas.microsoft.com/office/drawing/2014/main" id="{75B35B10-D17F-4B75-BA28-2F4A894C6B17}"/>
              </a:ext>
            </a:extLst>
          </p:cNvPr>
          <p:cNvSpPr>
            <a:spLocks noGrp="1"/>
          </p:cNvSpPr>
          <p:nvPr>
            <p:ph type="body" sz="quarter" idx="11"/>
          </p:nvPr>
        </p:nvSpPr>
        <p:spPr/>
        <p:txBody>
          <a:bodyPr/>
          <a:lstStyle/>
          <a:p>
            <a:endParaRPr lang="en-US"/>
          </a:p>
        </p:txBody>
      </p:sp>
      <p:sp>
        <p:nvSpPr>
          <p:cNvPr id="5" name="Rectangle 4">
            <a:extLst>
              <a:ext uri="{FF2B5EF4-FFF2-40B4-BE49-F238E27FC236}">
                <a16:creationId xmlns:a16="http://schemas.microsoft.com/office/drawing/2014/main" id="{02A37B55-4FFA-4E9A-966A-332035D5260D}"/>
              </a:ext>
            </a:extLst>
          </p:cNvPr>
          <p:cNvSpPr/>
          <p:nvPr/>
        </p:nvSpPr>
        <p:spPr>
          <a:xfrm>
            <a:off x="778936" y="1678054"/>
            <a:ext cx="10604499" cy="1754326"/>
          </a:xfrm>
          <a:prstGeom prst="rect">
            <a:avLst/>
          </a:prstGeom>
        </p:spPr>
        <p:txBody>
          <a:bodyPr wrap="square">
            <a:spAutoFit/>
          </a:bodyPr>
          <a:lstStyle/>
          <a:p>
            <a:pPr algn="ctr"/>
            <a:r>
              <a:rPr lang="en-US" dirty="0">
                <a:solidFill>
                  <a:srgbClr val="4B5050"/>
                </a:solidFill>
              </a:rPr>
              <a:t>The views and opinions expressed in this and related documents are those of the author and do not necessarily reflect any views or opinions of his employer or any of its employees. The information is provided AS-IS and without any warranties. This information could contain inaccuracies, typographical errors and out-of-date information. This document may be updated or changed without notice at any time. Use of the information is therefore at your own risk. In no event shall the author be liable for special, indirect, incidental or consequential damages resulting from or related to the use of this and related documents.</a:t>
            </a:r>
          </a:p>
        </p:txBody>
      </p:sp>
      <p:sp>
        <p:nvSpPr>
          <p:cNvPr id="6" name="TextBox 5">
            <a:extLst>
              <a:ext uri="{FF2B5EF4-FFF2-40B4-BE49-F238E27FC236}">
                <a16:creationId xmlns:a16="http://schemas.microsoft.com/office/drawing/2014/main" id="{DABD2420-6971-4D02-893B-853283E3E651}"/>
              </a:ext>
            </a:extLst>
          </p:cNvPr>
          <p:cNvSpPr txBox="1"/>
          <p:nvPr/>
        </p:nvSpPr>
        <p:spPr>
          <a:xfrm>
            <a:off x="7759700" y="6449522"/>
            <a:ext cx="2695953" cy="153888"/>
          </a:xfrm>
          <a:prstGeom prst="rect">
            <a:avLst/>
          </a:prstGeom>
          <a:noFill/>
        </p:spPr>
        <p:txBody>
          <a:bodyPr wrap="square" lIns="0" tIns="0" rIns="0" bIns="0" rtlCol="0">
            <a:spAutoFit/>
          </a:bodyPr>
          <a:lstStyle/>
          <a:p>
            <a:pPr lvl="0" algn="r" defTabSz="914173">
              <a:defRPr/>
            </a:pPr>
            <a:r>
              <a:rPr lang="en-US" sz="1000" spc="93" dirty="0">
                <a:solidFill>
                  <a:schemeClr val="bg1">
                    <a:lumMod val="50000"/>
                  </a:schemeClr>
                </a:solidFill>
              </a:rPr>
              <a:t>Rev 3</a:t>
            </a:r>
          </a:p>
        </p:txBody>
      </p:sp>
      <p:sp>
        <p:nvSpPr>
          <p:cNvPr id="7" name="Text Placeholder 1">
            <a:extLst>
              <a:ext uri="{FF2B5EF4-FFF2-40B4-BE49-F238E27FC236}">
                <a16:creationId xmlns:a16="http://schemas.microsoft.com/office/drawing/2014/main" id="{FD4ABFE1-F340-417B-8A81-072C75B4CFB7}"/>
              </a:ext>
            </a:extLst>
          </p:cNvPr>
          <p:cNvSpPr txBox="1">
            <a:spLocks/>
          </p:cNvSpPr>
          <p:nvPr/>
        </p:nvSpPr>
        <p:spPr>
          <a:xfrm>
            <a:off x="778935" y="3754934"/>
            <a:ext cx="10604499" cy="511013"/>
          </a:xfrm>
          <a:prstGeom prst="rect">
            <a:avLst/>
          </a:prstGeom>
        </p:spPr>
        <p:txBody>
          <a:bodyPr lIns="0" tIns="0" rIns="0" bIns="0"/>
          <a:lstStyle>
            <a:lvl1pPr marL="0" indent="0" algn="l" defTabSz="914218" rtl="0" eaLnBrk="1" latinLnBrk="0" hangingPunct="1">
              <a:lnSpc>
                <a:spcPct val="100000"/>
              </a:lnSpc>
              <a:spcBef>
                <a:spcPts val="0"/>
              </a:spcBef>
              <a:buFont typeface="Arial" panose="020B0604020202020204" pitchFamily="34" charset="0"/>
              <a:buNone/>
              <a:defRPr sz="2900" b="0" kern="1200" cap="all" spc="67" baseline="0">
                <a:solidFill>
                  <a:schemeClr val="accent1"/>
                </a:solidFill>
                <a:latin typeface="+mn-lt"/>
                <a:ea typeface="Calibri" panose="020F0502020204030204" pitchFamily="34" charset="0"/>
                <a:cs typeface="Calibri" panose="020F0502020204030204" pitchFamily="34" charset="0"/>
              </a:defRPr>
            </a:lvl1pPr>
            <a:lvl2pPr marL="685670" indent="-228557" algn="l" defTabSz="914218"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774" indent="-228557" algn="l" defTabSz="914218"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880" indent="-228557" algn="l" defTabSz="914218"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4pPr>
            <a:lvl5pPr marL="2056987" indent="-228557" algn="l" defTabSz="914218"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5pPr>
            <a:lvl6pPr marL="2514098" indent="-228557" algn="l" defTabSz="914218"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208" indent="-228557" algn="l" defTabSz="914218"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8317" indent="-228557" algn="l" defTabSz="914218"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430" indent="-228557" algn="l" defTabSz="914218"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a:lstStyle>
          <a:p>
            <a:r>
              <a:rPr lang="en-US" dirty="0"/>
              <a:t>Credits</a:t>
            </a:r>
          </a:p>
        </p:txBody>
      </p:sp>
      <p:sp>
        <p:nvSpPr>
          <p:cNvPr id="8" name="Rectangle 7">
            <a:extLst>
              <a:ext uri="{FF2B5EF4-FFF2-40B4-BE49-F238E27FC236}">
                <a16:creationId xmlns:a16="http://schemas.microsoft.com/office/drawing/2014/main" id="{35A149B3-7AB0-40F5-BEDF-9D84C701ECF9}"/>
              </a:ext>
            </a:extLst>
          </p:cNvPr>
          <p:cNvSpPr/>
          <p:nvPr/>
        </p:nvSpPr>
        <p:spPr>
          <a:xfrm>
            <a:off x="778934" y="4302783"/>
            <a:ext cx="10604499" cy="923330"/>
          </a:xfrm>
          <a:prstGeom prst="rect">
            <a:avLst/>
          </a:prstGeom>
        </p:spPr>
        <p:txBody>
          <a:bodyPr wrap="square">
            <a:spAutoFit/>
          </a:bodyPr>
          <a:lstStyle/>
          <a:p>
            <a:r>
              <a:rPr lang="en-US" dirty="0">
                <a:solidFill>
                  <a:schemeClr val="accent1"/>
                </a:solidFill>
              </a:rPr>
              <a:t>CM Game (</a:t>
            </a:r>
            <a:r>
              <a:rPr kumimoji="0" lang="en-US" sz="1800" b="0" i="0" u="none" strike="noStrike" kern="1200" cap="none" spc="0" normalizeH="0" baseline="0" noProof="0" dirty="0">
                <a:ln>
                  <a:noFill/>
                </a:ln>
                <a:solidFill>
                  <a:srgbClr val="4B5050"/>
                </a:solidFill>
                <a:effectLst/>
                <a:uLnTx/>
                <a:uFillTx/>
                <a:latin typeface="Calibri" panose="020F0502020204030204"/>
                <a:ea typeface="+mn-ea"/>
                <a:cs typeface="+mn-cs"/>
                <a:hlinkClick r:id="rId2"/>
              </a:rPr>
              <a:t>mdux.net/cm-game</a:t>
            </a:r>
            <a:r>
              <a:rPr lang="en-US" dirty="0">
                <a:solidFill>
                  <a:schemeClr val="accent1"/>
                </a:solidFill>
              </a:rPr>
              <a:t>) by </a:t>
            </a:r>
            <a:r>
              <a:rPr lang="en-US" dirty="0">
                <a:solidFill>
                  <a:schemeClr val="accent1"/>
                </a:solidFill>
                <a:hlinkClick r:id="rId3"/>
              </a:rPr>
              <a:t>Martijn Dullaart</a:t>
            </a:r>
            <a:r>
              <a:rPr lang="en-US" dirty="0">
                <a:solidFill>
                  <a:schemeClr val="accent1"/>
                </a:solidFill>
              </a:rPr>
              <a:t>, is licensed under </a:t>
            </a:r>
            <a:r>
              <a:rPr lang="en-US" dirty="0">
                <a:solidFill>
                  <a:schemeClr val="accent1"/>
                </a:solidFill>
                <a:hlinkClick r:id="rId4"/>
              </a:rPr>
              <a:t>CC BY-SA 4.0</a:t>
            </a:r>
            <a:r>
              <a:rPr lang="en-US" dirty="0">
                <a:solidFill>
                  <a:schemeClr val="accent1"/>
                </a:solidFill>
              </a:rPr>
              <a:t>, and is based on the original CM effectivity Game from </a:t>
            </a:r>
            <a:r>
              <a:rPr lang="en-US" dirty="0">
                <a:solidFill>
                  <a:schemeClr val="accent1"/>
                </a:solidFill>
                <a:hlinkClick r:id="rId5"/>
              </a:rPr>
              <a:t>ASML</a:t>
            </a:r>
            <a:r>
              <a:rPr lang="en-US" dirty="0">
                <a:solidFill>
                  <a:schemeClr val="accent1"/>
                </a:solidFill>
              </a:rPr>
              <a:t>. Original Creator: </a:t>
            </a:r>
            <a:r>
              <a:rPr lang="en-US" dirty="0">
                <a:solidFill>
                  <a:schemeClr val="accent1"/>
                </a:solidFill>
                <a:hlinkClick r:id="rId6"/>
              </a:rPr>
              <a:t>Arnaud Hubaux</a:t>
            </a:r>
            <a:r>
              <a:rPr lang="en-US" dirty="0">
                <a:solidFill>
                  <a:schemeClr val="accent1"/>
                </a:solidFill>
              </a:rPr>
              <a:t>; Co-creators: </a:t>
            </a:r>
            <a:r>
              <a:rPr lang="en-US" dirty="0">
                <a:solidFill>
                  <a:schemeClr val="accent1"/>
                </a:solidFill>
                <a:hlinkClick r:id="rId7"/>
              </a:rPr>
              <a:t>Pauline Vrancken</a:t>
            </a:r>
            <a:r>
              <a:rPr lang="en-US" dirty="0">
                <a:solidFill>
                  <a:schemeClr val="accent1"/>
                </a:solidFill>
              </a:rPr>
              <a:t>, </a:t>
            </a:r>
            <a:r>
              <a:rPr lang="en-US" dirty="0">
                <a:solidFill>
                  <a:schemeClr val="accent1"/>
                </a:solidFill>
                <a:hlinkClick r:id="rId8"/>
              </a:rPr>
              <a:t>Willem-Jan Span</a:t>
            </a:r>
            <a:r>
              <a:rPr lang="en-US" dirty="0">
                <a:solidFill>
                  <a:schemeClr val="accent1"/>
                </a:solidFill>
              </a:rPr>
              <a:t> and </a:t>
            </a:r>
            <a:r>
              <a:rPr lang="en-US" dirty="0">
                <a:solidFill>
                  <a:schemeClr val="accent1"/>
                </a:solidFill>
                <a:hlinkClick r:id="rId3"/>
              </a:rPr>
              <a:t>Martijn Dullaart</a:t>
            </a:r>
            <a:r>
              <a:rPr lang="en-US" dirty="0">
                <a:solidFill>
                  <a:schemeClr val="accent1"/>
                </a:solidFill>
              </a:rPr>
              <a:t>.</a:t>
            </a:r>
          </a:p>
        </p:txBody>
      </p:sp>
    </p:spTree>
    <p:extLst>
      <p:ext uri="{BB962C8B-B14F-4D97-AF65-F5344CB8AC3E}">
        <p14:creationId xmlns:p14="http://schemas.microsoft.com/office/powerpoint/2010/main" val="701060907"/>
      </p:ext>
    </p:extLst>
  </p:cSld>
  <p:clrMapOvr>
    <a:masterClrMapping/>
  </p:clrMapOvr>
  <p:transition spd="slow" advClick="0" advTm="3000">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p:custDataLst>
              <p:tags r:id="rId1"/>
            </p:custDataLst>
          </p:nvPr>
        </p:nvGraphicFramePr>
        <p:xfrm>
          <a:off x="2118" y="2118"/>
          <a:ext cx="2116" cy="2116"/>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7" name="Object 6" hidden="1"/>
                      <p:cNvPicPr/>
                      <p:nvPr/>
                    </p:nvPicPr>
                    <p:blipFill>
                      <a:blip r:embed="rId4"/>
                      <a:stretch>
                        <a:fillRect/>
                      </a:stretch>
                    </p:blipFill>
                    <p:spPr>
                      <a:xfrm>
                        <a:off x="2118" y="2118"/>
                        <a:ext cx="2116" cy="2116"/>
                      </a:xfrm>
                      <a:prstGeom prst="rect">
                        <a:avLst/>
                      </a:prstGeom>
                    </p:spPr>
                  </p:pic>
                </p:oleObj>
              </mc:Fallback>
            </mc:AlternateContent>
          </a:graphicData>
        </a:graphic>
      </p:graphicFrame>
      <p:sp>
        <p:nvSpPr>
          <p:cNvPr id="35" name="Rectangle 34"/>
          <p:cNvSpPr/>
          <p:nvPr/>
        </p:nvSpPr>
        <p:spPr>
          <a:xfrm>
            <a:off x="9144017" y="1175728"/>
            <a:ext cx="1338008" cy="5261326"/>
          </a:xfrm>
          <a:prstGeom prst="rect">
            <a:avLst/>
          </a:prstGeom>
          <a:solidFill>
            <a:schemeClr val="bg1"/>
          </a:solidFill>
          <a:ln w="9525" cap="sq">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609585" fontAlgn="base">
              <a:spcBef>
                <a:spcPct val="0"/>
              </a:spcBef>
              <a:spcAft>
                <a:spcPct val="0"/>
              </a:spcAft>
              <a:defRPr/>
            </a:pPr>
            <a:r>
              <a:rPr lang="en-US" sz="1600" b="1" dirty="0">
                <a:solidFill>
                  <a:srgbClr val="FFFFFF">
                    <a:lumMod val="50000"/>
                  </a:srgbClr>
                </a:solidFill>
                <a:latin typeface="Calibri" panose="020F0502020204030204" pitchFamily="34" charset="0"/>
              </a:rPr>
              <a:t>Suppliers</a:t>
            </a:r>
          </a:p>
        </p:txBody>
      </p:sp>
      <p:sp>
        <p:nvSpPr>
          <p:cNvPr id="34" name="Rectangle 33"/>
          <p:cNvSpPr/>
          <p:nvPr/>
        </p:nvSpPr>
        <p:spPr>
          <a:xfrm>
            <a:off x="5678886" y="1175729"/>
            <a:ext cx="3465130" cy="5260416"/>
          </a:xfrm>
          <a:prstGeom prst="rect">
            <a:avLst/>
          </a:prstGeom>
          <a:solidFill>
            <a:schemeClr val="bg1"/>
          </a:solidFill>
          <a:ln w="9525" cap="sq">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609585" fontAlgn="base">
              <a:spcBef>
                <a:spcPct val="0"/>
              </a:spcBef>
              <a:spcAft>
                <a:spcPct val="0"/>
              </a:spcAft>
              <a:defRPr/>
            </a:pPr>
            <a:r>
              <a:rPr lang="en-US" sz="1600" b="1" dirty="0">
                <a:solidFill>
                  <a:srgbClr val="FFFFFF">
                    <a:lumMod val="50000"/>
                  </a:srgbClr>
                </a:solidFill>
                <a:latin typeface="Calibri" panose="020F0502020204030204" pitchFamily="34" charset="0"/>
              </a:rPr>
              <a:t>Operations</a:t>
            </a:r>
          </a:p>
        </p:txBody>
      </p:sp>
      <p:sp>
        <p:nvSpPr>
          <p:cNvPr id="33" name="Rectangle 32"/>
          <p:cNvSpPr/>
          <p:nvPr/>
        </p:nvSpPr>
        <p:spPr>
          <a:xfrm>
            <a:off x="1764699" y="1175730"/>
            <a:ext cx="3914508" cy="5260416"/>
          </a:xfrm>
          <a:prstGeom prst="rect">
            <a:avLst/>
          </a:prstGeom>
          <a:solidFill>
            <a:schemeClr val="bg1"/>
          </a:solidFill>
          <a:ln w="9525" cap="sq">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609585" fontAlgn="base">
              <a:spcBef>
                <a:spcPct val="0"/>
              </a:spcBef>
              <a:spcAft>
                <a:spcPct val="0"/>
              </a:spcAft>
              <a:defRPr/>
            </a:pPr>
            <a:r>
              <a:rPr lang="en-US" sz="1600" b="1" dirty="0">
                <a:solidFill>
                  <a:srgbClr val="FFFFFF">
                    <a:lumMod val="50000"/>
                  </a:srgbClr>
                </a:solidFill>
                <a:latin typeface="Calibri" panose="020F0502020204030204" pitchFamily="34" charset="0"/>
              </a:rPr>
              <a:t>Engineering</a:t>
            </a:r>
          </a:p>
        </p:txBody>
      </p:sp>
      <p:sp>
        <p:nvSpPr>
          <p:cNvPr id="29" name="Rectangle 28"/>
          <p:cNvSpPr/>
          <p:nvPr/>
        </p:nvSpPr>
        <p:spPr>
          <a:xfrm>
            <a:off x="127486" y="1175731"/>
            <a:ext cx="1637212" cy="5262072"/>
          </a:xfrm>
          <a:prstGeom prst="rect">
            <a:avLst/>
          </a:prstGeom>
          <a:solidFill>
            <a:schemeClr val="bg1"/>
          </a:solidFill>
          <a:ln w="9525" cap="sq">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609585" fontAlgn="base">
              <a:spcBef>
                <a:spcPct val="0"/>
              </a:spcBef>
              <a:spcAft>
                <a:spcPct val="0"/>
              </a:spcAft>
              <a:defRPr/>
            </a:pPr>
            <a:r>
              <a:rPr lang="en-US" sz="1600" b="1" dirty="0">
                <a:solidFill>
                  <a:srgbClr val="FFFFFF">
                    <a:lumMod val="50000"/>
                  </a:srgbClr>
                </a:solidFill>
                <a:latin typeface="Calibri" panose="020F0502020204030204" pitchFamily="34" charset="0"/>
              </a:rPr>
              <a:t>Customer</a:t>
            </a:r>
          </a:p>
        </p:txBody>
      </p:sp>
      <p:sp>
        <p:nvSpPr>
          <p:cNvPr id="3" name="Text Placeholder 2">
            <a:extLst>
              <a:ext uri="{FF2B5EF4-FFF2-40B4-BE49-F238E27FC236}">
                <a16:creationId xmlns:a16="http://schemas.microsoft.com/office/drawing/2014/main" id="{364E940A-C470-4855-91FC-A34173639568}"/>
              </a:ext>
            </a:extLst>
          </p:cNvPr>
          <p:cNvSpPr>
            <a:spLocks noGrp="1"/>
          </p:cNvSpPr>
          <p:nvPr>
            <p:ph type="body" sz="quarter" idx="10"/>
          </p:nvPr>
        </p:nvSpPr>
        <p:spPr/>
        <p:txBody>
          <a:bodyPr/>
          <a:lstStyle/>
          <a:p>
            <a:r>
              <a:rPr lang="en-US" dirty="0"/>
              <a:t>Instructions</a:t>
            </a:r>
          </a:p>
        </p:txBody>
      </p:sp>
      <p:sp>
        <p:nvSpPr>
          <p:cNvPr id="13" name="Flowchart: Document 12"/>
          <p:cNvSpPr/>
          <p:nvPr/>
        </p:nvSpPr>
        <p:spPr>
          <a:xfrm>
            <a:off x="4671980" y="2229666"/>
            <a:ext cx="913593" cy="543812"/>
          </a:xfrm>
          <a:prstGeom prst="flowChartDocument">
            <a:avLst/>
          </a:prstGeom>
          <a:solidFill>
            <a:srgbClr val="3AA7DD"/>
          </a:solidFill>
          <a:ln w="19050" cap="sq">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09585" fontAlgn="base">
              <a:spcBef>
                <a:spcPct val="0"/>
              </a:spcBef>
              <a:spcAft>
                <a:spcPct val="0"/>
              </a:spcAft>
              <a:defRPr/>
            </a:pPr>
            <a:r>
              <a:rPr lang="en-US" sz="1600" dirty="0">
                <a:solidFill>
                  <a:schemeClr val="bg1"/>
                </a:solidFill>
                <a:latin typeface="Calibri" panose="020F0502020204030204" pitchFamily="34" charset="0"/>
              </a:rPr>
              <a:t>ASSY WI</a:t>
            </a:r>
          </a:p>
        </p:txBody>
      </p:sp>
      <p:sp>
        <p:nvSpPr>
          <p:cNvPr id="8" name="Rounded Rectangle 7"/>
          <p:cNvSpPr/>
          <p:nvPr/>
        </p:nvSpPr>
        <p:spPr>
          <a:xfrm>
            <a:off x="2034655" y="1510571"/>
            <a:ext cx="1619795" cy="513755"/>
          </a:xfrm>
          <a:prstGeom prst="roundRect">
            <a:avLst/>
          </a:prstGeom>
          <a:solidFill>
            <a:srgbClr val="267DBA"/>
          </a:solidFill>
          <a:ln w="19050" cap="sq">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09585" fontAlgn="base">
              <a:spcBef>
                <a:spcPct val="0"/>
              </a:spcBef>
              <a:spcAft>
                <a:spcPct val="0"/>
              </a:spcAft>
              <a:defRPr/>
            </a:pPr>
            <a:r>
              <a:rPr lang="en-US" sz="1600" dirty="0">
                <a:solidFill>
                  <a:schemeClr val="bg1"/>
                </a:solidFill>
                <a:latin typeface="Calibri" panose="020F0502020204030204" pitchFamily="34" charset="0"/>
              </a:rPr>
              <a:t>Develop </a:t>
            </a:r>
          </a:p>
          <a:p>
            <a:pPr algn="ctr" defTabSz="609585" fontAlgn="base">
              <a:spcBef>
                <a:spcPct val="0"/>
              </a:spcBef>
              <a:spcAft>
                <a:spcPct val="0"/>
              </a:spcAft>
              <a:defRPr/>
            </a:pPr>
            <a:r>
              <a:rPr lang="en-US" sz="1600" dirty="0">
                <a:solidFill>
                  <a:schemeClr val="bg1"/>
                </a:solidFill>
                <a:latin typeface="Calibri" panose="020F0502020204030204" pitchFamily="34" charset="0"/>
              </a:rPr>
              <a:t>Pickup Truck</a:t>
            </a:r>
          </a:p>
        </p:txBody>
      </p:sp>
      <p:sp>
        <p:nvSpPr>
          <p:cNvPr id="12" name="Flowchart: Document 11"/>
          <p:cNvSpPr/>
          <p:nvPr/>
        </p:nvSpPr>
        <p:spPr>
          <a:xfrm>
            <a:off x="3654061" y="2229666"/>
            <a:ext cx="913204" cy="535645"/>
          </a:xfrm>
          <a:prstGeom prst="flowChartDocument">
            <a:avLst/>
          </a:prstGeom>
          <a:solidFill>
            <a:srgbClr val="3AA7DD"/>
          </a:solidFill>
          <a:ln w="19050" cap="sq">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09585" fontAlgn="base">
              <a:spcBef>
                <a:spcPct val="0"/>
              </a:spcBef>
              <a:spcAft>
                <a:spcPct val="0"/>
              </a:spcAft>
              <a:defRPr/>
            </a:pPr>
            <a:r>
              <a:rPr lang="en-US" sz="1600" dirty="0">
                <a:solidFill>
                  <a:schemeClr val="bg1"/>
                </a:solidFill>
                <a:latin typeface="Calibri" panose="020F0502020204030204" pitchFamily="34" charset="0"/>
              </a:rPr>
              <a:t>ASSY BOM</a:t>
            </a:r>
          </a:p>
        </p:txBody>
      </p:sp>
      <p:cxnSp>
        <p:nvCxnSpPr>
          <p:cNvPr id="14" name="Straight Arrow Connector 13"/>
          <p:cNvCxnSpPr>
            <a:cxnSpLocks/>
            <a:stCxn id="6" idx="3"/>
            <a:endCxn id="8" idx="1"/>
          </p:cNvCxnSpPr>
          <p:nvPr/>
        </p:nvCxnSpPr>
        <p:spPr>
          <a:xfrm>
            <a:off x="1535365" y="1767244"/>
            <a:ext cx="499290" cy="205"/>
          </a:xfrm>
          <a:prstGeom prst="straightConnector1">
            <a:avLst/>
          </a:prstGeom>
          <a:ln w="1905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cxnSpLocks/>
            <a:stCxn id="8" idx="3"/>
            <a:endCxn id="12" idx="0"/>
          </p:cNvCxnSpPr>
          <p:nvPr/>
        </p:nvCxnSpPr>
        <p:spPr>
          <a:xfrm>
            <a:off x="3654450" y="1767449"/>
            <a:ext cx="456213" cy="462217"/>
          </a:xfrm>
          <a:prstGeom prst="bentConnector2">
            <a:avLst/>
          </a:prstGeom>
          <a:ln w="1905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 name="Straight Arrow Connector 15"/>
          <p:cNvCxnSpPr>
            <a:cxnSpLocks/>
            <a:stCxn id="8" idx="3"/>
            <a:endCxn id="13" idx="0"/>
          </p:cNvCxnSpPr>
          <p:nvPr/>
        </p:nvCxnSpPr>
        <p:spPr>
          <a:xfrm>
            <a:off x="3654450" y="1767449"/>
            <a:ext cx="1474327" cy="462217"/>
          </a:xfrm>
          <a:prstGeom prst="bentConnector2">
            <a:avLst/>
          </a:prstGeom>
          <a:ln w="1905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 name="Flowchart: Document 8"/>
          <p:cNvSpPr/>
          <p:nvPr/>
        </p:nvSpPr>
        <p:spPr>
          <a:xfrm>
            <a:off x="1845183" y="3423935"/>
            <a:ext cx="913203" cy="535646"/>
          </a:xfrm>
          <a:prstGeom prst="flowChartDocument">
            <a:avLst/>
          </a:prstGeom>
          <a:solidFill>
            <a:srgbClr val="3AA7DD"/>
          </a:solidFill>
          <a:ln w="19050" cap="sq">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09585" fontAlgn="base">
              <a:spcBef>
                <a:spcPct val="0"/>
              </a:spcBef>
              <a:spcAft>
                <a:spcPct val="0"/>
              </a:spcAft>
              <a:defRPr/>
            </a:pPr>
            <a:r>
              <a:rPr lang="en-US" sz="1600" dirty="0">
                <a:solidFill>
                  <a:schemeClr val="bg1"/>
                </a:solidFill>
                <a:latin typeface="Calibri" panose="020F0502020204030204" pitchFamily="34" charset="0"/>
              </a:rPr>
              <a:t>FASY BOM</a:t>
            </a:r>
          </a:p>
        </p:txBody>
      </p:sp>
      <p:sp>
        <p:nvSpPr>
          <p:cNvPr id="11" name="Flowchart: Document 10"/>
          <p:cNvSpPr/>
          <p:nvPr/>
        </p:nvSpPr>
        <p:spPr>
          <a:xfrm>
            <a:off x="2893135" y="3421035"/>
            <a:ext cx="913203" cy="539925"/>
          </a:xfrm>
          <a:prstGeom prst="flowChartDocument">
            <a:avLst/>
          </a:prstGeom>
          <a:solidFill>
            <a:srgbClr val="3AA7DD"/>
          </a:solidFill>
          <a:ln w="19050" cap="sq">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09585" fontAlgn="base">
              <a:spcBef>
                <a:spcPct val="0"/>
              </a:spcBef>
              <a:spcAft>
                <a:spcPct val="0"/>
              </a:spcAft>
              <a:defRPr/>
            </a:pPr>
            <a:r>
              <a:rPr lang="en-US" sz="1600" dirty="0">
                <a:solidFill>
                  <a:schemeClr val="bg1"/>
                </a:solidFill>
                <a:latin typeface="Calibri" panose="020F0502020204030204" pitchFamily="34" charset="0"/>
              </a:rPr>
              <a:t>FASY WI</a:t>
            </a:r>
          </a:p>
        </p:txBody>
      </p:sp>
      <p:cxnSp>
        <p:nvCxnSpPr>
          <p:cNvPr id="22" name="Straight Arrow Connector 15"/>
          <p:cNvCxnSpPr>
            <a:cxnSpLocks/>
            <a:stCxn id="8" idx="2"/>
            <a:endCxn id="9" idx="0"/>
          </p:cNvCxnSpPr>
          <p:nvPr/>
        </p:nvCxnSpPr>
        <p:spPr>
          <a:xfrm rot="5400000">
            <a:off x="1873365" y="2452747"/>
            <a:ext cx="1399609" cy="542768"/>
          </a:xfrm>
          <a:prstGeom prst="bentConnector3">
            <a:avLst>
              <a:gd name="adj1" fmla="val 50000"/>
            </a:avLst>
          </a:prstGeom>
          <a:solidFill>
            <a:srgbClr val="3AA7DD"/>
          </a:solidFill>
          <a:ln w="19050">
            <a:solidFill>
              <a:schemeClr val="accent3"/>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Straight Arrow Connector 15"/>
          <p:cNvCxnSpPr>
            <a:cxnSpLocks/>
            <a:stCxn id="8" idx="2"/>
            <a:endCxn id="11" idx="0"/>
          </p:cNvCxnSpPr>
          <p:nvPr/>
        </p:nvCxnSpPr>
        <p:spPr>
          <a:xfrm rot="16200000" flipH="1">
            <a:off x="2398790" y="2470089"/>
            <a:ext cx="1396709" cy="505184"/>
          </a:xfrm>
          <a:prstGeom prst="bentConnector3">
            <a:avLst>
              <a:gd name="adj1" fmla="val 50000"/>
            </a:avLst>
          </a:prstGeom>
          <a:solidFill>
            <a:srgbClr val="3AA7DD"/>
          </a:solidFill>
          <a:ln w="19050">
            <a:solidFill>
              <a:schemeClr val="accent3"/>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2" name="Cube 31"/>
          <p:cNvSpPr/>
          <p:nvPr/>
        </p:nvSpPr>
        <p:spPr>
          <a:xfrm>
            <a:off x="9359064" y="4145907"/>
            <a:ext cx="823015" cy="420916"/>
          </a:xfrm>
          <a:prstGeom prst="cube">
            <a:avLst/>
          </a:prstGeom>
          <a:solidFill>
            <a:srgbClr val="FDDBA9"/>
          </a:solidFill>
          <a:ln w="19050" cap="sq">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09585" fontAlgn="base">
              <a:spcBef>
                <a:spcPct val="0"/>
              </a:spcBef>
              <a:spcAft>
                <a:spcPct val="0"/>
              </a:spcAft>
              <a:defRPr/>
            </a:pPr>
            <a:r>
              <a:rPr lang="en-US" sz="1600" dirty="0">
                <a:solidFill>
                  <a:schemeClr val="accent3"/>
                </a:solidFill>
                <a:latin typeface="Calibri" panose="020F0502020204030204" pitchFamily="34" charset="0"/>
              </a:rPr>
              <a:t>ASSY</a:t>
            </a:r>
          </a:p>
        </p:txBody>
      </p:sp>
      <p:cxnSp>
        <p:nvCxnSpPr>
          <p:cNvPr id="38" name="Straight Arrow Connector 15"/>
          <p:cNvCxnSpPr>
            <a:cxnSpLocks/>
            <a:stCxn id="41" idx="2"/>
            <a:endCxn id="32" idx="0"/>
          </p:cNvCxnSpPr>
          <p:nvPr/>
        </p:nvCxnSpPr>
        <p:spPr>
          <a:xfrm>
            <a:off x="9822822" y="3896620"/>
            <a:ext cx="364" cy="249287"/>
          </a:xfrm>
          <a:prstGeom prst="straightConnector1">
            <a:avLst/>
          </a:prstGeom>
          <a:solidFill>
            <a:srgbClr val="99D6CB"/>
          </a:solidFill>
          <a:ln w="1905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0" name="Flowchart: Document 29"/>
          <p:cNvSpPr/>
          <p:nvPr/>
        </p:nvSpPr>
        <p:spPr>
          <a:xfrm>
            <a:off x="6147896" y="3471224"/>
            <a:ext cx="812250" cy="539925"/>
          </a:xfrm>
          <a:prstGeom prst="flowChartDocument">
            <a:avLst/>
          </a:prstGeom>
          <a:solidFill>
            <a:srgbClr val="5ABAA7"/>
          </a:solidFill>
          <a:ln w="19050" cap="sq">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09585" fontAlgn="base">
              <a:spcBef>
                <a:spcPct val="0"/>
              </a:spcBef>
              <a:spcAft>
                <a:spcPct val="0"/>
              </a:spcAft>
              <a:defRPr/>
            </a:pPr>
            <a:r>
              <a:rPr lang="en-US" sz="1600" dirty="0">
                <a:solidFill>
                  <a:schemeClr val="bg1"/>
                </a:solidFill>
                <a:latin typeface="Calibri" panose="020F0502020204030204" pitchFamily="34" charset="0"/>
              </a:rPr>
              <a:t>Purchase Order</a:t>
            </a:r>
          </a:p>
        </p:txBody>
      </p:sp>
      <p:sp>
        <p:nvSpPr>
          <p:cNvPr id="41" name="Rounded Rectangle 40"/>
          <p:cNvSpPr/>
          <p:nvPr/>
        </p:nvSpPr>
        <p:spPr>
          <a:xfrm>
            <a:off x="9267651" y="3585882"/>
            <a:ext cx="1110342" cy="310738"/>
          </a:xfrm>
          <a:prstGeom prst="roundRect">
            <a:avLst/>
          </a:prstGeom>
          <a:solidFill>
            <a:srgbClr val="F08D22"/>
          </a:solidFill>
          <a:ln w="19050" cap="sq">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09585" fontAlgn="base">
              <a:spcBef>
                <a:spcPct val="0"/>
              </a:spcBef>
              <a:spcAft>
                <a:spcPct val="0"/>
              </a:spcAft>
              <a:defRPr/>
            </a:pPr>
            <a:r>
              <a:rPr lang="en-US" sz="1600" dirty="0">
                <a:solidFill>
                  <a:schemeClr val="bg1"/>
                </a:solidFill>
                <a:latin typeface="Calibri" panose="020F0502020204030204" pitchFamily="34" charset="0"/>
              </a:rPr>
              <a:t>Build ASSY</a:t>
            </a:r>
          </a:p>
        </p:txBody>
      </p:sp>
      <p:cxnSp>
        <p:nvCxnSpPr>
          <p:cNvPr id="45" name="Straight Arrow Connector 15"/>
          <p:cNvCxnSpPr>
            <a:cxnSpLocks/>
            <a:stCxn id="12" idx="2"/>
            <a:endCxn id="60" idx="1"/>
          </p:cNvCxnSpPr>
          <p:nvPr/>
        </p:nvCxnSpPr>
        <p:spPr>
          <a:xfrm rot="16200000" flipH="1">
            <a:off x="4880891" y="1959670"/>
            <a:ext cx="358516" cy="1898973"/>
          </a:xfrm>
          <a:prstGeom prst="bentConnector2">
            <a:avLst/>
          </a:prstGeom>
          <a:ln w="1905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8" name="Straight Arrow Connector 15"/>
          <p:cNvCxnSpPr>
            <a:cxnSpLocks/>
            <a:stCxn id="13" idx="2"/>
            <a:endCxn id="60" idx="1"/>
          </p:cNvCxnSpPr>
          <p:nvPr/>
        </p:nvCxnSpPr>
        <p:spPr>
          <a:xfrm rot="16200000" flipH="1">
            <a:off x="5393762" y="2472540"/>
            <a:ext cx="350889" cy="880859"/>
          </a:xfrm>
          <a:prstGeom prst="bentConnector2">
            <a:avLst/>
          </a:prstGeom>
          <a:ln w="1905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3" name="Straight Arrow Connector 15"/>
          <p:cNvCxnSpPr>
            <a:cxnSpLocks/>
            <a:stCxn id="30" idx="3"/>
            <a:endCxn id="41" idx="1"/>
          </p:cNvCxnSpPr>
          <p:nvPr/>
        </p:nvCxnSpPr>
        <p:spPr>
          <a:xfrm>
            <a:off x="6960146" y="3741187"/>
            <a:ext cx="2307505" cy="64"/>
          </a:xfrm>
          <a:prstGeom prst="bentConnector3">
            <a:avLst>
              <a:gd name="adj1" fmla="val 50000"/>
            </a:avLst>
          </a:prstGeom>
          <a:ln w="1905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0" name="Rounded Rectangle 59"/>
          <p:cNvSpPr/>
          <p:nvPr/>
        </p:nvSpPr>
        <p:spPr>
          <a:xfrm>
            <a:off x="6009636" y="2845665"/>
            <a:ext cx="1094377" cy="485500"/>
          </a:xfrm>
          <a:prstGeom prst="roundRect">
            <a:avLst/>
          </a:prstGeom>
          <a:solidFill>
            <a:srgbClr val="1A967C"/>
          </a:solidFill>
          <a:ln w="19050" cap="sq">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09585" fontAlgn="base">
              <a:spcBef>
                <a:spcPct val="0"/>
              </a:spcBef>
              <a:spcAft>
                <a:spcPct val="0"/>
              </a:spcAft>
              <a:defRPr/>
            </a:pPr>
            <a:r>
              <a:rPr lang="en-US" sz="1400" dirty="0">
                <a:solidFill>
                  <a:schemeClr val="bg1"/>
                </a:solidFill>
                <a:latin typeface="Calibri" panose="020F0502020204030204" pitchFamily="34" charset="0"/>
              </a:rPr>
              <a:t>Distribute Supplier TPD</a:t>
            </a:r>
          </a:p>
        </p:txBody>
      </p:sp>
      <p:cxnSp>
        <p:nvCxnSpPr>
          <p:cNvPr id="100" name="Straight Arrow Connector 15"/>
          <p:cNvCxnSpPr>
            <a:cxnSpLocks/>
            <a:stCxn id="60" idx="2"/>
            <a:endCxn id="30" idx="0"/>
          </p:cNvCxnSpPr>
          <p:nvPr/>
        </p:nvCxnSpPr>
        <p:spPr>
          <a:xfrm flipH="1">
            <a:off x="6554021" y="3331165"/>
            <a:ext cx="2803" cy="140059"/>
          </a:xfrm>
          <a:prstGeom prst="straightConnector1">
            <a:avLst/>
          </a:prstGeom>
          <a:ln w="1905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7" name="Flowchart: Document 106"/>
          <p:cNvSpPr/>
          <p:nvPr/>
        </p:nvSpPr>
        <p:spPr>
          <a:xfrm>
            <a:off x="7265044" y="2845665"/>
            <a:ext cx="812250" cy="539925"/>
          </a:xfrm>
          <a:prstGeom prst="flowChartDocument">
            <a:avLst/>
          </a:prstGeom>
          <a:solidFill>
            <a:srgbClr val="3AA7DD"/>
          </a:solidFill>
          <a:ln w="19050" cap="sq">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09585" fontAlgn="base">
              <a:spcBef>
                <a:spcPct val="0"/>
              </a:spcBef>
              <a:spcAft>
                <a:spcPct val="0"/>
              </a:spcAft>
            </a:pPr>
            <a:r>
              <a:rPr lang="en-US" sz="1600" dirty="0">
                <a:solidFill>
                  <a:schemeClr val="bg1"/>
                </a:solidFill>
                <a:latin typeface="Calibri" panose="020F0502020204030204" pitchFamily="34" charset="0"/>
              </a:rPr>
              <a:t>ASSY BOM+WI</a:t>
            </a:r>
          </a:p>
        </p:txBody>
      </p:sp>
      <p:cxnSp>
        <p:nvCxnSpPr>
          <p:cNvPr id="108" name="Straight Arrow Connector 15"/>
          <p:cNvCxnSpPr>
            <a:cxnSpLocks/>
            <a:stCxn id="60" idx="3"/>
          </p:cNvCxnSpPr>
          <p:nvPr/>
        </p:nvCxnSpPr>
        <p:spPr>
          <a:xfrm>
            <a:off x="7104013" y="3088415"/>
            <a:ext cx="159556" cy="1209"/>
          </a:xfrm>
          <a:prstGeom prst="straightConnector1">
            <a:avLst/>
          </a:prstGeom>
          <a:ln w="1905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1" name="Straight Arrow Connector 15"/>
          <p:cNvCxnSpPr>
            <a:cxnSpLocks/>
            <a:stCxn id="107" idx="3"/>
            <a:endCxn id="41" idx="0"/>
          </p:cNvCxnSpPr>
          <p:nvPr/>
        </p:nvCxnSpPr>
        <p:spPr>
          <a:xfrm>
            <a:off x="8077294" y="3115628"/>
            <a:ext cx="1745528" cy="470254"/>
          </a:xfrm>
          <a:prstGeom prst="bentConnector2">
            <a:avLst/>
          </a:prstGeom>
          <a:ln w="1905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 name="Flowchart: Document 5"/>
          <p:cNvSpPr/>
          <p:nvPr/>
        </p:nvSpPr>
        <p:spPr>
          <a:xfrm>
            <a:off x="350998" y="1490021"/>
            <a:ext cx="1184367" cy="554445"/>
          </a:xfrm>
          <a:prstGeom prst="flowChartDocument">
            <a:avLst/>
          </a:prstGeom>
          <a:solidFill>
            <a:schemeClr val="accent4"/>
          </a:solidFill>
          <a:ln w="19050" cap="sq">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09585" fontAlgn="base">
              <a:spcBef>
                <a:spcPct val="0"/>
              </a:spcBef>
              <a:spcAft>
                <a:spcPct val="0"/>
              </a:spcAft>
              <a:defRPr/>
            </a:pPr>
            <a:r>
              <a:rPr lang="en-US" sz="1600" dirty="0">
                <a:solidFill>
                  <a:schemeClr val="bg1"/>
                </a:solidFill>
                <a:latin typeface="Calibri" panose="020F0502020204030204" pitchFamily="34" charset="0"/>
              </a:rPr>
              <a:t>Customer requirements</a:t>
            </a:r>
          </a:p>
        </p:txBody>
      </p:sp>
      <p:sp>
        <p:nvSpPr>
          <p:cNvPr id="96" name="Up Arrow Callout 95"/>
          <p:cNvSpPr/>
          <p:nvPr/>
        </p:nvSpPr>
        <p:spPr>
          <a:xfrm>
            <a:off x="525170" y="2093829"/>
            <a:ext cx="836023" cy="452845"/>
          </a:xfrm>
          <a:prstGeom prst="upArrowCallout">
            <a:avLst/>
          </a:prstGeom>
          <a:solidFill>
            <a:srgbClr val="C00000"/>
          </a:solidFill>
          <a:ln w="19050" cap="sq">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09585" fontAlgn="base">
              <a:spcBef>
                <a:spcPct val="0"/>
              </a:spcBef>
              <a:spcAft>
                <a:spcPct val="0"/>
              </a:spcAft>
              <a:defRPr/>
            </a:pPr>
            <a:r>
              <a:rPr lang="en-US" sz="1600" dirty="0">
                <a:solidFill>
                  <a:srgbClr val="FFFFFF"/>
                </a:solidFill>
                <a:latin typeface="Calibri" panose="020F0502020204030204" pitchFamily="34" charset="0"/>
              </a:rPr>
              <a:t>Week 0</a:t>
            </a:r>
          </a:p>
        </p:txBody>
      </p:sp>
      <p:cxnSp>
        <p:nvCxnSpPr>
          <p:cNvPr id="135" name="Straight Arrow Connector 15"/>
          <p:cNvCxnSpPr>
            <a:cxnSpLocks/>
            <a:stCxn id="93" idx="2"/>
            <a:endCxn id="51" idx="0"/>
          </p:cNvCxnSpPr>
          <p:nvPr/>
        </p:nvCxnSpPr>
        <p:spPr>
          <a:xfrm flipH="1">
            <a:off x="8423771" y="5646029"/>
            <a:ext cx="1076" cy="192044"/>
          </a:xfrm>
          <a:prstGeom prst="straightConnector1">
            <a:avLst/>
          </a:prstGeom>
          <a:ln w="1905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8" name="Flowchart: Document 137"/>
          <p:cNvSpPr/>
          <p:nvPr/>
        </p:nvSpPr>
        <p:spPr>
          <a:xfrm>
            <a:off x="350997" y="5825092"/>
            <a:ext cx="1184367" cy="554445"/>
          </a:xfrm>
          <a:prstGeom prst="flowChartDocument">
            <a:avLst/>
          </a:prstGeom>
          <a:solidFill>
            <a:schemeClr val="accent4"/>
          </a:solidFill>
          <a:ln w="19050" cap="sq">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09585" fontAlgn="base">
              <a:spcBef>
                <a:spcPct val="0"/>
              </a:spcBef>
              <a:spcAft>
                <a:spcPct val="0"/>
              </a:spcAft>
            </a:pPr>
            <a:r>
              <a:rPr lang="en-US" sz="1600" dirty="0">
                <a:solidFill>
                  <a:schemeClr val="bg1"/>
                </a:solidFill>
                <a:latin typeface="Calibri" panose="020F0502020204030204" pitchFamily="34" charset="0"/>
              </a:rPr>
              <a:t>Customer signoff</a:t>
            </a:r>
          </a:p>
        </p:txBody>
      </p:sp>
      <p:cxnSp>
        <p:nvCxnSpPr>
          <p:cNvPr id="139" name="Straight Arrow Connector 15"/>
          <p:cNvCxnSpPr>
            <a:cxnSpLocks/>
            <a:stCxn id="51" idx="2"/>
            <a:endCxn id="138" idx="3"/>
          </p:cNvCxnSpPr>
          <p:nvPr/>
        </p:nvCxnSpPr>
        <p:spPr>
          <a:xfrm flipH="1">
            <a:off x="1535364" y="6101146"/>
            <a:ext cx="6424285" cy="1169"/>
          </a:xfrm>
          <a:prstGeom prst="straightConnector1">
            <a:avLst/>
          </a:prstGeom>
          <a:ln w="1905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8" name="Down Arrow Callout 97"/>
          <p:cNvSpPr/>
          <p:nvPr/>
        </p:nvSpPr>
        <p:spPr>
          <a:xfrm>
            <a:off x="522556" y="5332245"/>
            <a:ext cx="841248" cy="451104"/>
          </a:xfrm>
          <a:prstGeom prst="downArrowCallout">
            <a:avLst/>
          </a:prstGeom>
          <a:solidFill>
            <a:srgbClr val="C00000"/>
          </a:solidFill>
          <a:ln w="19050" cap="sq">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09585" fontAlgn="base">
              <a:spcBef>
                <a:spcPct val="0"/>
              </a:spcBef>
              <a:spcAft>
                <a:spcPct val="0"/>
              </a:spcAft>
            </a:pPr>
            <a:r>
              <a:rPr lang="en-US" sz="1600" dirty="0">
                <a:solidFill>
                  <a:srgbClr val="FFFFFF"/>
                </a:solidFill>
                <a:latin typeface="Calibri" panose="020F0502020204030204" pitchFamily="34" charset="0"/>
              </a:rPr>
              <a:t>Week 17</a:t>
            </a:r>
          </a:p>
        </p:txBody>
      </p:sp>
      <p:sp>
        <p:nvSpPr>
          <p:cNvPr id="31" name="Flowchart: Document 30"/>
          <p:cNvSpPr/>
          <p:nvPr/>
        </p:nvSpPr>
        <p:spPr>
          <a:xfrm>
            <a:off x="6041016" y="5222216"/>
            <a:ext cx="1031685" cy="539924"/>
          </a:xfrm>
          <a:prstGeom prst="flowChartDocument">
            <a:avLst/>
          </a:prstGeom>
          <a:solidFill>
            <a:srgbClr val="5ABAA7"/>
          </a:solidFill>
          <a:ln w="19050" cap="sq">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09585" fontAlgn="base">
              <a:spcBef>
                <a:spcPct val="0"/>
              </a:spcBef>
              <a:spcAft>
                <a:spcPct val="0"/>
              </a:spcAft>
              <a:defRPr/>
            </a:pPr>
            <a:r>
              <a:rPr lang="en-US" sz="1600" dirty="0">
                <a:solidFill>
                  <a:schemeClr val="bg1"/>
                </a:solidFill>
                <a:latin typeface="Calibri" panose="020F0502020204030204" pitchFamily="34" charset="0"/>
              </a:rPr>
              <a:t>Production Order</a:t>
            </a:r>
          </a:p>
        </p:txBody>
      </p:sp>
      <p:sp>
        <p:nvSpPr>
          <p:cNvPr id="92" name="Rounded Rectangle 91"/>
          <p:cNvSpPr/>
          <p:nvPr/>
        </p:nvSpPr>
        <p:spPr>
          <a:xfrm>
            <a:off x="6009637" y="4593825"/>
            <a:ext cx="1094377" cy="431075"/>
          </a:xfrm>
          <a:prstGeom prst="roundRect">
            <a:avLst/>
          </a:prstGeom>
          <a:solidFill>
            <a:srgbClr val="1A967C"/>
          </a:solidFill>
          <a:ln w="19050" cap="sq">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09585" fontAlgn="base">
              <a:spcBef>
                <a:spcPct val="0"/>
              </a:spcBef>
              <a:spcAft>
                <a:spcPct val="0"/>
              </a:spcAft>
            </a:pPr>
            <a:r>
              <a:rPr lang="en-US" sz="1400" dirty="0">
                <a:solidFill>
                  <a:schemeClr val="bg1"/>
                </a:solidFill>
                <a:latin typeface="Calibri" panose="020F0502020204030204" pitchFamily="34" charset="0"/>
              </a:rPr>
              <a:t>Distribute Factory TPD</a:t>
            </a:r>
          </a:p>
        </p:txBody>
      </p:sp>
      <p:sp>
        <p:nvSpPr>
          <p:cNvPr id="93" name="Rounded Rectangle 92"/>
          <p:cNvSpPr/>
          <p:nvPr/>
        </p:nvSpPr>
        <p:spPr>
          <a:xfrm>
            <a:off x="7869675" y="5338325"/>
            <a:ext cx="1110343" cy="307704"/>
          </a:xfrm>
          <a:prstGeom prst="roundRect">
            <a:avLst/>
          </a:prstGeom>
          <a:solidFill>
            <a:srgbClr val="1A967C"/>
          </a:solidFill>
          <a:ln w="19050" cap="sq">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09585" fontAlgn="base">
              <a:spcBef>
                <a:spcPct val="0"/>
              </a:spcBef>
              <a:spcAft>
                <a:spcPct val="0"/>
              </a:spcAft>
            </a:pPr>
            <a:r>
              <a:rPr lang="en-US" sz="1400" dirty="0">
                <a:solidFill>
                  <a:schemeClr val="bg1"/>
                </a:solidFill>
                <a:latin typeface="Calibri" panose="020F0502020204030204" pitchFamily="34" charset="0"/>
              </a:rPr>
              <a:t>Build FASY</a:t>
            </a:r>
          </a:p>
        </p:txBody>
      </p:sp>
      <p:cxnSp>
        <p:nvCxnSpPr>
          <p:cNvPr id="94" name="Straight Arrow Connector 15"/>
          <p:cNvCxnSpPr>
            <a:cxnSpLocks/>
            <a:stCxn id="11" idx="2"/>
            <a:endCxn id="92" idx="0"/>
          </p:cNvCxnSpPr>
          <p:nvPr/>
        </p:nvCxnSpPr>
        <p:spPr>
          <a:xfrm rot="16200000" flipH="1">
            <a:off x="4619001" y="2656000"/>
            <a:ext cx="668560" cy="3207089"/>
          </a:xfrm>
          <a:prstGeom prst="bentConnector3">
            <a:avLst>
              <a:gd name="adj1" fmla="val 50000"/>
            </a:avLst>
          </a:prstGeom>
          <a:ln w="1905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7" name="Straight Arrow Connector 15"/>
          <p:cNvCxnSpPr>
            <a:cxnSpLocks/>
            <a:stCxn id="9" idx="2"/>
            <a:endCxn id="92" idx="0"/>
          </p:cNvCxnSpPr>
          <p:nvPr/>
        </p:nvCxnSpPr>
        <p:spPr>
          <a:xfrm rot="16200000" flipH="1">
            <a:off x="4094477" y="2131476"/>
            <a:ext cx="669656" cy="4255041"/>
          </a:xfrm>
          <a:prstGeom prst="bentConnector3">
            <a:avLst>
              <a:gd name="adj1" fmla="val 50000"/>
            </a:avLst>
          </a:prstGeom>
          <a:ln w="1905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6" name="Flowchart: Document 115"/>
          <p:cNvSpPr/>
          <p:nvPr/>
        </p:nvSpPr>
        <p:spPr>
          <a:xfrm>
            <a:off x="7238923" y="4539401"/>
            <a:ext cx="812251" cy="539924"/>
          </a:xfrm>
          <a:prstGeom prst="flowChartDocument">
            <a:avLst/>
          </a:prstGeom>
          <a:solidFill>
            <a:srgbClr val="3AA7DD"/>
          </a:solidFill>
          <a:ln w="19050" cap="sq">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09585" fontAlgn="base">
              <a:spcBef>
                <a:spcPct val="0"/>
              </a:spcBef>
              <a:spcAft>
                <a:spcPct val="0"/>
              </a:spcAft>
            </a:pPr>
            <a:r>
              <a:rPr lang="en-US" sz="1600" dirty="0">
                <a:solidFill>
                  <a:schemeClr val="bg1"/>
                </a:solidFill>
                <a:latin typeface="Calibri" panose="020F0502020204030204" pitchFamily="34" charset="0"/>
              </a:rPr>
              <a:t>FASY BOM+WI</a:t>
            </a:r>
          </a:p>
        </p:txBody>
      </p:sp>
      <p:cxnSp>
        <p:nvCxnSpPr>
          <p:cNvPr id="119" name="Straight Arrow Connector 15"/>
          <p:cNvCxnSpPr>
            <a:stCxn id="92" idx="3"/>
            <a:endCxn id="116" idx="1"/>
          </p:cNvCxnSpPr>
          <p:nvPr/>
        </p:nvCxnSpPr>
        <p:spPr>
          <a:xfrm>
            <a:off x="7104015" y="4809362"/>
            <a:ext cx="134908" cy="1"/>
          </a:xfrm>
          <a:prstGeom prst="straightConnector1">
            <a:avLst/>
          </a:prstGeom>
          <a:ln w="1905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2" name="Straight Arrow Connector 15"/>
          <p:cNvCxnSpPr>
            <a:stCxn id="92" idx="2"/>
            <a:endCxn id="31" idx="0"/>
          </p:cNvCxnSpPr>
          <p:nvPr/>
        </p:nvCxnSpPr>
        <p:spPr>
          <a:xfrm>
            <a:off x="6556827" y="5024900"/>
            <a:ext cx="32" cy="197316"/>
          </a:xfrm>
          <a:prstGeom prst="straightConnector1">
            <a:avLst/>
          </a:prstGeom>
          <a:ln w="1905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6" name="Straight Arrow Connector 15"/>
          <p:cNvCxnSpPr>
            <a:cxnSpLocks/>
            <a:stCxn id="116" idx="3"/>
            <a:endCxn id="93" idx="0"/>
          </p:cNvCxnSpPr>
          <p:nvPr/>
        </p:nvCxnSpPr>
        <p:spPr>
          <a:xfrm>
            <a:off x="8051174" y="4809363"/>
            <a:ext cx="373673" cy="528962"/>
          </a:xfrm>
          <a:prstGeom prst="bentConnector2">
            <a:avLst/>
          </a:prstGeom>
          <a:ln w="1905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0" name="Straight Arrow Connector 15"/>
          <p:cNvCxnSpPr>
            <a:cxnSpLocks/>
            <a:stCxn id="31" idx="3"/>
            <a:endCxn id="93" idx="1"/>
          </p:cNvCxnSpPr>
          <p:nvPr/>
        </p:nvCxnSpPr>
        <p:spPr>
          <a:xfrm flipV="1">
            <a:off x="7072701" y="5492177"/>
            <a:ext cx="796974" cy="1"/>
          </a:xfrm>
          <a:prstGeom prst="bentConnector3">
            <a:avLst>
              <a:gd name="adj1" fmla="val 50000"/>
            </a:avLst>
          </a:prstGeom>
          <a:ln w="1905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6" name="Straight Arrow Connector 15"/>
          <p:cNvCxnSpPr>
            <a:cxnSpLocks/>
            <a:stCxn id="32" idx="3"/>
            <a:endCxn id="93" idx="3"/>
          </p:cNvCxnSpPr>
          <p:nvPr/>
        </p:nvCxnSpPr>
        <p:spPr>
          <a:xfrm rot="5400000">
            <a:off x="8886311" y="4660531"/>
            <a:ext cx="925354" cy="737939"/>
          </a:xfrm>
          <a:prstGeom prst="bentConnector2">
            <a:avLst/>
          </a:prstGeom>
          <a:ln w="1905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2" name="Flowchart: Document 151"/>
          <p:cNvSpPr/>
          <p:nvPr/>
        </p:nvSpPr>
        <p:spPr>
          <a:xfrm>
            <a:off x="10681283" y="3349550"/>
            <a:ext cx="899424" cy="472663"/>
          </a:xfrm>
          <a:prstGeom prst="flowChartDocument">
            <a:avLst/>
          </a:prstGeom>
          <a:solidFill>
            <a:schemeClr val="bg1">
              <a:lumMod val="50000"/>
            </a:schemeClr>
          </a:solidFill>
          <a:ln w="19050" cap="sq">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09585" fontAlgn="base">
              <a:spcBef>
                <a:spcPct val="0"/>
              </a:spcBef>
              <a:spcAft>
                <a:spcPct val="0"/>
              </a:spcAft>
              <a:defRPr/>
            </a:pPr>
            <a:r>
              <a:rPr lang="en-US" sz="1600" dirty="0">
                <a:solidFill>
                  <a:schemeClr val="bg1"/>
                </a:solidFill>
                <a:latin typeface="Calibri" panose="020F0502020204030204" pitchFamily="34" charset="0"/>
              </a:rPr>
              <a:t>Document</a:t>
            </a:r>
          </a:p>
        </p:txBody>
      </p:sp>
      <p:sp>
        <p:nvSpPr>
          <p:cNvPr id="153" name="Rounded Rectangle 152"/>
          <p:cNvSpPr/>
          <p:nvPr/>
        </p:nvSpPr>
        <p:spPr>
          <a:xfrm>
            <a:off x="10681283" y="4021263"/>
            <a:ext cx="899424" cy="307704"/>
          </a:xfrm>
          <a:prstGeom prst="roundRect">
            <a:avLst/>
          </a:prstGeom>
          <a:solidFill>
            <a:schemeClr val="bg1">
              <a:lumMod val="50000"/>
            </a:schemeClr>
          </a:solidFill>
          <a:ln w="19050" cap="sq">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09585" fontAlgn="base">
              <a:spcBef>
                <a:spcPct val="0"/>
              </a:spcBef>
              <a:spcAft>
                <a:spcPct val="0"/>
              </a:spcAft>
              <a:defRPr/>
            </a:pPr>
            <a:r>
              <a:rPr lang="en-US" sz="1600" dirty="0">
                <a:solidFill>
                  <a:schemeClr val="bg1"/>
                </a:solidFill>
                <a:latin typeface="Calibri" panose="020F0502020204030204" pitchFamily="34" charset="0"/>
              </a:rPr>
              <a:t>Action</a:t>
            </a:r>
          </a:p>
        </p:txBody>
      </p:sp>
      <p:sp>
        <p:nvSpPr>
          <p:cNvPr id="154" name="Cube 153"/>
          <p:cNvSpPr/>
          <p:nvPr/>
        </p:nvSpPr>
        <p:spPr>
          <a:xfrm>
            <a:off x="10681283" y="4566823"/>
            <a:ext cx="899423" cy="420916"/>
          </a:xfrm>
          <a:prstGeom prst="cube">
            <a:avLst/>
          </a:prstGeom>
          <a:solidFill>
            <a:schemeClr val="bg1">
              <a:lumMod val="95000"/>
            </a:schemeClr>
          </a:solidFill>
          <a:ln w="19050" cap="sq">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09585" fontAlgn="base">
              <a:spcBef>
                <a:spcPct val="0"/>
              </a:spcBef>
              <a:spcAft>
                <a:spcPct val="0"/>
              </a:spcAft>
              <a:defRPr/>
            </a:pPr>
            <a:r>
              <a:rPr lang="en-US" sz="1600" dirty="0">
                <a:solidFill>
                  <a:schemeClr val="bg1">
                    <a:lumMod val="50000"/>
                  </a:schemeClr>
                </a:solidFill>
                <a:latin typeface="Calibri" panose="020F0502020204030204" pitchFamily="34" charset="0"/>
              </a:rPr>
              <a:t>Physical</a:t>
            </a:r>
          </a:p>
        </p:txBody>
      </p:sp>
      <p:sp>
        <p:nvSpPr>
          <p:cNvPr id="82" name="Rectangle 81">
            <a:extLst>
              <a:ext uri="{FF2B5EF4-FFF2-40B4-BE49-F238E27FC236}">
                <a16:creationId xmlns:a16="http://schemas.microsoft.com/office/drawing/2014/main" id="{278C145A-8CBC-47D8-BBEE-A04FA54AA26D}"/>
              </a:ext>
            </a:extLst>
          </p:cNvPr>
          <p:cNvSpPr/>
          <p:nvPr/>
        </p:nvSpPr>
        <p:spPr>
          <a:xfrm>
            <a:off x="131515" y="1177521"/>
            <a:ext cx="1628504" cy="256620"/>
          </a:xfrm>
          <a:prstGeom prst="rect">
            <a:avLst/>
          </a:prstGeom>
          <a:solidFill>
            <a:schemeClr val="accent3">
              <a:lumMod val="20000"/>
              <a:lumOff val="80000"/>
            </a:schemeClr>
          </a:solidFill>
          <a:ln w="19050" cap="sq">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09585" fontAlgn="base">
              <a:spcBef>
                <a:spcPct val="0"/>
              </a:spcBef>
              <a:spcAft>
                <a:spcPct val="0"/>
              </a:spcAft>
            </a:pPr>
            <a:r>
              <a:rPr lang="en-US" sz="1600" b="1" dirty="0">
                <a:solidFill>
                  <a:srgbClr val="FFFFFF">
                    <a:lumMod val="50000"/>
                  </a:srgbClr>
                </a:solidFill>
                <a:latin typeface="Calibri" panose="020F0502020204030204" pitchFamily="34" charset="0"/>
              </a:rPr>
              <a:t>Customer</a:t>
            </a:r>
          </a:p>
        </p:txBody>
      </p:sp>
      <p:sp>
        <p:nvSpPr>
          <p:cNvPr id="83" name="Rectangle 82">
            <a:extLst>
              <a:ext uri="{FF2B5EF4-FFF2-40B4-BE49-F238E27FC236}">
                <a16:creationId xmlns:a16="http://schemas.microsoft.com/office/drawing/2014/main" id="{484321BF-194A-45ED-84DC-6A7762BCBD93}"/>
              </a:ext>
            </a:extLst>
          </p:cNvPr>
          <p:cNvSpPr/>
          <p:nvPr/>
        </p:nvSpPr>
        <p:spPr>
          <a:xfrm>
            <a:off x="5688112" y="1179926"/>
            <a:ext cx="3455904" cy="256620"/>
          </a:xfrm>
          <a:prstGeom prst="rect">
            <a:avLst/>
          </a:prstGeom>
          <a:solidFill>
            <a:srgbClr val="1A967C"/>
          </a:solidFill>
          <a:ln w="19050" cap="sq">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09585" fontAlgn="base">
              <a:spcBef>
                <a:spcPct val="0"/>
              </a:spcBef>
              <a:spcAft>
                <a:spcPct val="0"/>
              </a:spcAft>
            </a:pPr>
            <a:r>
              <a:rPr lang="en-US" sz="1600" b="1" dirty="0">
                <a:solidFill>
                  <a:schemeClr val="bg1"/>
                </a:solidFill>
                <a:latin typeface="Calibri" panose="020F0502020204030204" pitchFamily="34" charset="0"/>
              </a:rPr>
              <a:t>Operations</a:t>
            </a:r>
            <a:r>
              <a:rPr lang="en-US" sz="1600" dirty="0">
                <a:solidFill>
                  <a:schemeClr val="bg1"/>
                </a:solidFill>
                <a:latin typeface="Calibri" panose="020F0502020204030204" pitchFamily="34" charset="0"/>
              </a:rPr>
              <a:t> </a:t>
            </a:r>
          </a:p>
        </p:txBody>
      </p:sp>
      <p:sp>
        <p:nvSpPr>
          <p:cNvPr id="84" name="Rectangle 83">
            <a:extLst>
              <a:ext uri="{FF2B5EF4-FFF2-40B4-BE49-F238E27FC236}">
                <a16:creationId xmlns:a16="http://schemas.microsoft.com/office/drawing/2014/main" id="{3CD414EB-392F-4119-BA1A-74A679506F1D}"/>
              </a:ext>
            </a:extLst>
          </p:cNvPr>
          <p:cNvSpPr/>
          <p:nvPr/>
        </p:nvSpPr>
        <p:spPr>
          <a:xfrm>
            <a:off x="1766513" y="1174927"/>
            <a:ext cx="3920954" cy="259109"/>
          </a:xfrm>
          <a:prstGeom prst="rect">
            <a:avLst/>
          </a:prstGeom>
          <a:solidFill>
            <a:srgbClr val="267DBA"/>
          </a:solidFill>
          <a:ln w="19050" cap="sq">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09585" fontAlgn="base">
              <a:spcBef>
                <a:spcPct val="0"/>
              </a:spcBef>
              <a:spcAft>
                <a:spcPct val="0"/>
              </a:spcAft>
            </a:pPr>
            <a:r>
              <a:rPr lang="en-US" sz="1600" b="1" dirty="0">
                <a:solidFill>
                  <a:schemeClr val="bg1"/>
                </a:solidFill>
                <a:latin typeface="Calibri" panose="020F0502020204030204" pitchFamily="34" charset="0"/>
              </a:rPr>
              <a:t>Engineering</a:t>
            </a:r>
          </a:p>
        </p:txBody>
      </p:sp>
      <p:sp>
        <p:nvSpPr>
          <p:cNvPr id="85" name="Rectangle 84">
            <a:extLst>
              <a:ext uri="{FF2B5EF4-FFF2-40B4-BE49-F238E27FC236}">
                <a16:creationId xmlns:a16="http://schemas.microsoft.com/office/drawing/2014/main" id="{19EB1911-7BBC-4C5F-87CF-D40583AE9A9C}"/>
              </a:ext>
            </a:extLst>
          </p:cNvPr>
          <p:cNvSpPr/>
          <p:nvPr/>
        </p:nvSpPr>
        <p:spPr>
          <a:xfrm>
            <a:off x="9143371" y="1171523"/>
            <a:ext cx="1338653" cy="264601"/>
          </a:xfrm>
          <a:prstGeom prst="rect">
            <a:avLst/>
          </a:prstGeom>
          <a:solidFill>
            <a:srgbClr val="F08D22"/>
          </a:solidFill>
          <a:ln w="12700" cap="flat" cmpd="sng" algn="ctr">
            <a:noFill/>
            <a:prstDash val="solid"/>
            <a:miter lim="800000"/>
          </a:ln>
          <a:effectLst/>
        </p:spPr>
        <p:txBody>
          <a:bodyPr rtlCol="0" anchor="ctr"/>
          <a:lstStyle/>
          <a:p>
            <a:pPr marL="0" marR="0" lvl="0" indent="0" algn="ctr" defTabSz="457095"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prstClr val="white"/>
                </a:solidFill>
                <a:effectLst/>
                <a:uLnTx/>
                <a:uFillTx/>
                <a:latin typeface="Calibri" panose="020F0502020204030204"/>
                <a:ea typeface="+mn-ea"/>
                <a:cs typeface="+mn-cs"/>
              </a:rPr>
              <a:t>Supplier</a:t>
            </a:r>
          </a:p>
        </p:txBody>
      </p:sp>
      <p:sp>
        <p:nvSpPr>
          <p:cNvPr id="51" name="Cube 50"/>
          <p:cNvSpPr/>
          <p:nvPr/>
        </p:nvSpPr>
        <p:spPr>
          <a:xfrm>
            <a:off x="7959649" y="5838073"/>
            <a:ext cx="823015" cy="420916"/>
          </a:xfrm>
          <a:prstGeom prst="cube">
            <a:avLst/>
          </a:prstGeom>
          <a:solidFill>
            <a:srgbClr val="99D6CB"/>
          </a:solidFill>
          <a:ln w="19050" cap="sq">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09585" fontAlgn="base">
              <a:spcBef>
                <a:spcPct val="0"/>
              </a:spcBef>
              <a:spcAft>
                <a:spcPct val="0"/>
              </a:spcAft>
            </a:pPr>
            <a:r>
              <a:rPr lang="en-US" sz="1600" dirty="0">
                <a:solidFill>
                  <a:schemeClr val="accent3"/>
                </a:solidFill>
                <a:latin typeface="Calibri" panose="020F0502020204030204" pitchFamily="34" charset="0"/>
              </a:rPr>
              <a:t>FASY</a:t>
            </a:r>
          </a:p>
        </p:txBody>
      </p:sp>
      <p:sp>
        <p:nvSpPr>
          <p:cNvPr id="123" name="TextBox 122">
            <a:extLst>
              <a:ext uri="{FF2B5EF4-FFF2-40B4-BE49-F238E27FC236}">
                <a16:creationId xmlns:a16="http://schemas.microsoft.com/office/drawing/2014/main" id="{8FC11934-0345-4574-9CCB-4B733258E1C9}"/>
              </a:ext>
            </a:extLst>
          </p:cNvPr>
          <p:cNvSpPr txBox="1"/>
          <p:nvPr/>
        </p:nvSpPr>
        <p:spPr>
          <a:xfrm>
            <a:off x="10482023" y="1376784"/>
            <a:ext cx="1647223" cy="1785104"/>
          </a:xfrm>
          <a:prstGeom prst="rect">
            <a:avLst/>
          </a:prstGeom>
          <a:noFill/>
        </p:spPr>
        <p:txBody>
          <a:bodyPr wrap="square" rtlCol="0">
            <a:spAutoFit/>
          </a:bodyPr>
          <a:lstStyle/>
          <a:p>
            <a:pPr marL="0" marR="0" lvl="0" indent="0" defTabSz="457095"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4B5050"/>
                </a:solidFill>
                <a:effectLst/>
                <a:uLnTx/>
                <a:uFillTx/>
              </a:rPr>
              <a:t>Abbreviations:</a:t>
            </a:r>
          </a:p>
          <a:p>
            <a:pPr marL="0" marR="0" lvl="0" indent="0" defTabSz="457095"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4B5050"/>
                </a:solidFill>
                <a:effectLst/>
                <a:uLnTx/>
                <a:uFillTx/>
              </a:rPr>
              <a:t>ASSY = Assembly</a:t>
            </a:r>
          </a:p>
          <a:p>
            <a:pPr marL="0" marR="0" lvl="0" indent="0" defTabSz="457095" eaLnBrk="1" fontAlgn="auto" latinLnBrk="0" hangingPunct="1">
              <a:lnSpc>
                <a:spcPct val="100000"/>
              </a:lnSpc>
              <a:spcBef>
                <a:spcPts val="0"/>
              </a:spcBef>
              <a:spcAft>
                <a:spcPts val="0"/>
              </a:spcAft>
              <a:buClrTx/>
              <a:buSzTx/>
              <a:buFontTx/>
              <a:buNone/>
              <a:tabLst/>
              <a:defRPr/>
            </a:pPr>
            <a:r>
              <a:rPr lang="en-US" sz="1100" kern="0" dirty="0">
                <a:solidFill>
                  <a:srgbClr val="4B5050"/>
                </a:solidFill>
              </a:rPr>
              <a:t>FASY = Final Assembly</a:t>
            </a:r>
            <a:endParaRPr kumimoji="0" lang="en-US" sz="1100" b="0" i="0" u="none" strike="noStrike" kern="0" cap="none" spc="0" normalizeH="0" baseline="0" noProof="0" dirty="0">
              <a:ln>
                <a:noFill/>
              </a:ln>
              <a:solidFill>
                <a:srgbClr val="4B5050"/>
              </a:solidFill>
              <a:effectLst/>
              <a:uLnTx/>
              <a:uFillTx/>
            </a:endParaRPr>
          </a:p>
          <a:p>
            <a:pPr marL="0" marR="0" lvl="0" indent="0" defTabSz="457095"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4B5050"/>
                </a:solidFill>
                <a:effectLst/>
                <a:uLnTx/>
                <a:uFillTx/>
              </a:rPr>
              <a:t>WI  = Work Instructions</a:t>
            </a:r>
          </a:p>
          <a:p>
            <a:pPr marL="0" marR="0" lvl="0" indent="0" defTabSz="457095"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4B5050"/>
                </a:solidFill>
                <a:effectLst/>
                <a:uLnTx/>
                <a:uFillTx/>
              </a:rPr>
              <a:t>BOM = Bill of Material</a:t>
            </a:r>
          </a:p>
          <a:p>
            <a:pPr marL="344488" marR="0" lvl="0" indent="-344488" defTabSz="457095" eaLnBrk="1" fontAlgn="auto" latinLnBrk="0" hangingPunct="1">
              <a:lnSpc>
                <a:spcPct val="100000"/>
              </a:lnSpc>
              <a:spcBef>
                <a:spcPts val="0"/>
              </a:spcBef>
              <a:spcAft>
                <a:spcPts val="0"/>
              </a:spcAft>
              <a:buClrTx/>
              <a:buSzTx/>
              <a:buFontTx/>
              <a:buNone/>
              <a:tabLst/>
              <a:defRPr/>
            </a:pPr>
            <a:r>
              <a:rPr lang="en-US" sz="1100" kern="0" dirty="0">
                <a:solidFill>
                  <a:srgbClr val="4B5050"/>
                </a:solidFill>
              </a:rPr>
              <a:t>TPD = Technical Product Documentation (BOM + WI)</a:t>
            </a:r>
            <a:endParaRPr kumimoji="0" lang="en-US" sz="1100" b="0" i="0" u="none" strike="noStrike" kern="0" cap="none" spc="0" normalizeH="0" baseline="0" noProof="0" dirty="0">
              <a:ln>
                <a:noFill/>
              </a:ln>
              <a:solidFill>
                <a:srgbClr val="4B5050"/>
              </a:solidFill>
              <a:effectLst/>
              <a:uLnTx/>
              <a:uFillTx/>
            </a:endParaRPr>
          </a:p>
          <a:p>
            <a:pPr marL="0" marR="0" lvl="0" indent="0" defTabSz="457095"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4B5050"/>
                </a:solidFill>
                <a:effectLst/>
                <a:uLnTx/>
                <a:uFillTx/>
              </a:rPr>
              <a:t>PO  = Purchase Order</a:t>
            </a:r>
          </a:p>
          <a:p>
            <a:pPr marL="0" marR="0" lvl="0" indent="0" defTabSz="457095"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4B5050"/>
                </a:solidFill>
                <a:effectLst/>
                <a:uLnTx/>
                <a:uFillTx/>
              </a:rPr>
              <a:t>WA = Work Authorization</a:t>
            </a:r>
          </a:p>
        </p:txBody>
      </p:sp>
      <p:sp>
        <p:nvSpPr>
          <p:cNvPr id="56" name="TextBox 55">
            <a:extLst>
              <a:ext uri="{FF2B5EF4-FFF2-40B4-BE49-F238E27FC236}">
                <a16:creationId xmlns:a16="http://schemas.microsoft.com/office/drawing/2014/main" id="{6D0ED1B4-B1D4-4DE9-A678-35450A266466}"/>
              </a:ext>
            </a:extLst>
          </p:cNvPr>
          <p:cNvSpPr txBox="1"/>
          <p:nvPr/>
        </p:nvSpPr>
        <p:spPr>
          <a:xfrm>
            <a:off x="7759700" y="6449522"/>
            <a:ext cx="2695953" cy="153888"/>
          </a:xfrm>
          <a:prstGeom prst="rect">
            <a:avLst/>
          </a:prstGeom>
          <a:noFill/>
        </p:spPr>
        <p:txBody>
          <a:bodyPr wrap="square" lIns="0" tIns="0" rIns="0" bIns="0" rtlCol="0">
            <a:spAutoFit/>
          </a:bodyPr>
          <a:lstStyle/>
          <a:p>
            <a:pPr lvl="0" algn="r" defTabSz="914173">
              <a:defRPr/>
            </a:pPr>
            <a:r>
              <a:rPr lang="en-US" sz="1000" spc="93" dirty="0">
                <a:solidFill>
                  <a:schemeClr val="bg1">
                    <a:lumMod val="50000"/>
                  </a:schemeClr>
                </a:solidFill>
              </a:rPr>
              <a:t>Rev 1</a:t>
            </a:r>
          </a:p>
        </p:txBody>
      </p:sp>
    </p:spTree>
    <p:extLst>
      <p:ext uri="{BB962C8B-B14F-4D97-AF65-F5344CB8AC3E}">
        <p14:creationId xmlns:p14="http://schemas.microsoft.com/office/powerpoint/2010/main" val="3392597112"/>
      </p:ext>
    </p:extLst>
  </p:cSld>
  <p:clrMapOvr>
    <a:masterClrMapping/>
  </p:clrMapOvr>
  <p:transition spd="slow" advClick="0" advTm="3000">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6D9989C-EDB0-4C49-94B4-93D7042089AB}"/>
              </a:ext>
            </a:extLst>
          </p:cNvPr>
          <p:cNvPicPr>
            <a:picLocks noChangeAspect="1"/>
          </p:cNvPicPr>
          <p:nvPr/>
        </p:nvPicPr>
        <p:blipFill>
          <a:blip r:embed="rId3"/>
          <a:stretch>
            <a:fillRect/>
          </a:stretch>
        </p:blipFill>
        <p:spPr>
          <a:xfrm>
            <a:off x="802771" y="646504"/>
            <a:ext cx="8909643" cy="5777140"/>
          </a:xfrm>
          <a:prstGeom prst="rect">
            <a:avLst/>
          </a:prstGeom>
        </p:spPr>
      </p:pic>
      <p:sp>
        <p:nvSpPr>
          <p:cNvPr id="67" name="Flowchart: Decision 66"/>
          <p:cNvSpPr>
            <a:spLocks noChangeAspect="1"/>
          </p:cNvSpPr>
          <p:nvPr/>
        </p:nvSpPr>
        <p:spPr>
          <a:xfrm>
            <a:off x="6677624" y="1028174"/>
            <a:ext cx="146555" cy="201168"/>
          </a:xfrm>
          <a:prstGeom prst="flowChartDecision">
            <a:avLst/>
          </a:prstGeom>
          <a:solidFill>
            <a:srgbClr val="FF0000"/>
          </a:solidFill>
          <a:ln w="19050" cap="sq">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09585" fontAlgn="base">
              <a:spcBef>
                <a:spcPct val="0"/>
              </a:spcBef>
              <a:spcAft>
                <a:spcPct val="0"/>
              </a:spcAft>
              <a:defRPr/>
            </a:pPr>
            <a:r>
              <a:rPr lang="en-US" sz="1200" b="1" dirty="0">
                <a:solidFill>
                  <a:srgbClr val="FFFFFF"/>
                </a:solidFill>
                <a:latin typeface="Calibri" panose="020F0502020204030204" pitchFamily="34" charset="0"/>
              </a:rPr>
              <a:t>E</a:t>
            </a:r>
          </a:p>
        </p:txBody>
      </p:sp>
      <p:sp>
        <p:nvSpPr>
          <p:cNvPr id="25" name="Flowchart: Decision 24">
            <a:extLst>
              <a:ext uri="{FF2B5EF4-FFF2-40B4-BE49-F238E27FC236}">
                <a16:creationId xmlns:a16="http://schemas.microsoft.com/office/drawing/2014/main" id="{9A69540A-2044-4D81-8182-BC4EB321C1C8}"/>
              </a:ext>
            </a:extLst>
          </p:cNvPr>
          <p:cNvSpPr>
            <a:spLocks noChangeAspect="1"/>
          </p:cNvSpPr>
          <p:nvPr/>
        </p:nvSpPr>
        <p:spPr>
          <a:xfrm>
            <a:off x="6677623" y="1219817"/>
            <a:ext cx="146555" cy="201168"/>
          </a:xfrm>
          <a:prstGeom prst="flowChartDecision">
            <a:avLst/>
          </a:prstGeom>
          <a:solidFill>
            <a:srgbClr val="FF0000"/>
          </a:solidFill>
          <a:ln w="19050" cap="sq">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09585" fontAlgn="base">
              <a:spcBef>
                <a:spcPct val="0"/>
              </a:spcBef>
              <a:spcAft>
                <a:spcPct val="0"/>
              </a:spcAft>
              <a:defRPr/>
            </a:pPr>
            <a:r>
              <a:rPr lang="en-US" sz="1200" b="1" dirty="0">
                <a:solidFill>
                  <a:srgbClr val="FFFFFF"/>
                </a:solidFill>
                <a:latin typeface="Calibri" panose="020F0502020204030204" pitchFamily="34" charset="0"/>
              </a:rPr>
              <a:t>E</a:t>
            </a:r>
          </a:p>
        </p:txBody>
      </p:sp>
      <p:sp>
        <p:nvSpPr>
          <p:cNvPr id="26" name="Flowchart: Decision 25">
            <a:extLst>
              <a:ext uri="{FF2B5EF4-FFF2-40B4-BE49-F238E27FC236}">
                <a16:creationId xmlns:a16="http://schemas.microsoft.com/office/drawing/2014/main" id="{9ECFAE41-F1AF-4B4D-89EF-3C0BABC8B504}"/>
              </a:ext>
            </a:extLst>
          </p:cNvPr>
          <p:cNvSpPr>
            <a:spLocks noChangeAspect="1"/>
          </p:cNvSpPr>
          <p:nvPr/>
        </p:nvSpPr>
        <p:spPr>
          <a:xfrm>
            <a:off x="7230633" y="1394815"/>
            <a:ext cx="146555" cy="201168"/>
          </a:xfrm>
          <a:prstGeom prst="flowChartDecision">
            <a:avLst/>
          </a:prstGeom>
          <a:solidFill>
            <a:srgbClr val="FF0000"/>
          </a:solidFill>
          <a:ln w="19050" cap="sq">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09585" fontAlgn="base">
              <a:spcBef>
                <a:spcPct val="0"/>
              </a:spcBef>
              <a:spcAft>
                <a:spcPct val="0"/>
              </a:spcAft>
              <a:defRPr/>
            </a:pPr>
            <a:r>
              <a:rPr lang="en-US" sz="1200" b="1" dirty="0">
                <a:solidFill>
                  <a:srgbClr val="FFFFFF"/>
                </a:solidFill>
                <a:latin typeface="Calibri" panose="020F0502020204030204" pitchFamily="34" charset="0"/>
              </a:rPr>
              <a:t>E</a:t>
            </a:r>
          </a:p>
        </p:txBody>
      </p:sp>
      <p:sp>
        <p:nvSpPr>
          <p:cNvPr id="27" name="Flowchart: Decision 26">
            <a:extLst>
              <a:ext uri="{FF2B5EF4-FFF2-40B4-BE49-F238E27FC236}">
                <a16:creationId xmlns:a16="http://schemas.microsoft.com/office/drawing/2014/main" id="{3BEFF30F-534F-4FC2-8D0A-B8429708167C}"/>
              </a:ext>
            </a:extLst>
          </p:cNvPr>
          <p:cNvSpPr>
            <a:spLocks noChangeAspect="1"/>
          </p:cNvSpPr>
          <p:nvPr/>
        </p:nvSpPr>
        <p:spPr>
          <a:xfrm>
            <a:off x="7415326" y="1586458"/>
            <a:ext cx="146555" cy="201168"/>
          </a:xfrm>
          <a:prstGeom prst="flowChartDecision">
            <a:avLst/>
          </a:prstGeom>
          <a:solidFill>
            <a:srgbClr val="FF0000"/>
          </a:solidFill>
          <a:ln w="19050" cap="sq">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09585" fontAlgn="base">
              <a:spcBef>
                <a:spcPct val="0"/>
              </a:spcBef>
              <a:spcAft>
                <a:spcPct val="0"/>
              </a:spcAft>
              <a:defRPr/>
            </a:pPr>
            <a:r>
              <a:rPr lang="en-US" sz="1200" b="1" dirty="0">
                <a:solidFill>
                  <a:srgbClr val="FFFFFF"/>
                </a:solidFill>
                <a:latin typeface="Calibri" panose="020F0502020204030204" pitchFamily="34" charset="0"/>
              </a:rPr>
              <a:t>E</a:t>
            </a:r>
          </a:p>
        </p:txBody>
      </p:sp>
      <p:sp>
        <p:nvSpPr>
          <p:cNvPr id="28" name="Flowchart: Decision 27">
            <a:extLst>
              <a:ext uri="{FF2B5EF4-FFF2-40B4-BE49-F238E27FC236}">
                <a16:creationId xmlns:a16="http://schemas.microsoft.com/office/drawing/2014/main" id="{25D5EF5C-81F7-4401-9D28-DAA6F1FF864D}"/>
              </a:ext>
            </a:extLst>
          </p:cNvPr>
          <p:cNvSpPr>
            <a:spLocks noChangeAspect="1"/>
          </p:cNvSpPr>
          <p:nvPr/>
        </p:nvSpPr>
        <p:spPr>
          <a:xfrm>
            <a:off x="7415326" y="1767433"/>
            <a:ext cx="146555" cy="201168"/>
          </a:xfrm>
          <a:prstGeom prst="flowChartDecision">
            <a:avLst/>
          </a:prstGeom>
          <a:solidFill>
            <a:srgbClr val="FF0000"/>
          </a:solidFill>
          <a:ln w="19050" cap="sq">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09585" fontAlgn="base">
              <a:spcBef>
                <a:spcPct val="0"/>
              </a:spcBef>
              <a:spcAft>
                <a:spcPct val="0"/>
              </a:spcAft>
              <a:defRPr/>
            </a:pPr>
            <a:r>
              <a:rPr lang="en-US" sz="1200" b="1" dirty="0">
                <a:solidFill>
                  <a:srgbClr val="FFFFFF"/>
                </a:solidFill>
                <a:latin typeface="Calibri" panose="020F0502020204030204" pitchFamily="34" charset="0"/>
              </a:rPr>
              <a:t>E</a:t>
            </a:r>
          </a:p>
        </p:txBody>
      </p:sp>
      <p:sp>
        <p:nvSpPr>
          <p:cNvPr id="29" name="Flowchart: Decision 28">
            <a:extLst>
              <a:ext uri="{FF2B5EF4-FFF2-40B4-BE49-F238E27FC236}">
                <a16:creationId xmlns:a16="http://schemas.microsoft.com/office/drawing/2014/main" id="{9356BF6F-E019-4AE7-8820-25DC1DCE37FF}"/>
              </a:ext>
            </a:extLst>
          </p:cNvPr>
          <p:cNvSpPr>
            <a:spLocks noChangeAspect="1"/>
          </p:cNvSpPr>
          <p:nvPr/>
        </p:nvSpPr>
        <p:spPr>
          <a:xfrm>
            <a:off x="7604813" y="2127278"/>
            <a:ext cx="146555" cy="201168"/>
          </a:xfrm>
          <a:prstGeom prst="flowChartDecision">
            <a:avLst/>
          </a:prstGeom>
          <a:solidFill>
            <a:srgbClr val="FF0000"/>
          </a:solidFill>
          <a:ln w="19050" cap="sq">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09585" fontAlgn="base">
              <a:spcBef>
                <a:spcPct val="0"/>
              </a:spcBef>
              <a:spcAft>
                <a:spcPct val="0"/>
              </a:spcAft>
              <a:defRPr/>
            </a:pPr>
            <a:r>
              <a:rPr lang="en-US" sz="1200" b="1" dirty="0">
                <a:solidFill>
                  <a:srgbClr val="FFFFFF"/>
                </a:solidFill>
                <a:latin typeface="Calibri" panose="020F0502020204030204" pitchFamily="34" charset="0"/>
              </a:rPr>
              <a:t>E</a:t>
            </a:r>
          </a:p>
        </p:txBody>
      </p:sp>
      <p:sp>
        <p:nvSpPr>
          <p:cNvPr id="30" name="Flowchart: Decision 29">
            <a:extLst>
              <a:ext uri="{FF2B5EF4-FFF2-40B4-BE49-F238E27FC236}">
                <a16:creationId xmlns:a16="http://schemas.microsoft.com/office/drawing/2014/main" id="{2F3D7D68-FA5C-4CFC-A897-D4881556E76E}"/>
              </a:ext>
            </a:extLst>
          </p:cNvPr>
          <p:cNvSpPr>
            <a:spLocks noChangeAspect="1"/>
          </p:cNvSpPr>
          <p:nvPr/>
        </p:nvSpPr>
        <p:spPr>
          <a:xfrm>
            <a:off x="7604813" y="2308253"/>
            <a:ext cx="146555" cy="201168"/>
          </a:xfrm>
          <a:prstGeom prst="flowChartDecision">
            <a:avLst/>
          </a:prstGeom>
          <a:solidFill>
            <a:srgbClr val="FF0000"/>
          </a:solidFill>
          <a:ln w="19050" cap="sq">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09585" fontAlgn="base">
              <a:spcBef>
                <a:spcPct val="0"/>
              </a:spcBef>
              <a:spcAft>
                <a:spcPct val="0"/>
              </a:spcAft>
              <a:defRPr/>
            </a:pPr>
            <a:r>
              <a:rPr lang="en-US" sz="1200" b="1" dirty="0">
                <a:solidFill>
                  <a:srgbClr val="FFFFFF"/>
                </a:solidFill>
                <a:latin typeface="Calibri" panose="020F0502020204030204" pitchFamily="34" charset="0"/>
              </a:rPr>
              <a:t>E</a:t>
            </a:r>
          </a:p>
        </p:txBody>
      </p:sp>
      <p:sp>
        <p:nvSpPr>
          <p:cNvPr id="31" name="Flowchart: Decision 30">
            <a:extLst>
              <a:ext uri="{FF2B5EF4-FFF2-40B4-BE49-F238E27FC236}">
                <a16:creationId xmlns:a16="http://schemas.microsoft.com/office/drawing/2014/main" id="{CAE31CC2-1413-40CE-ACEB-49FE06D8D9B3}"/>
              </a:ext>
            </a:extLst>
          </p:cNvPr>
          <p:cNvSpPr>
            <a:spLocks noChangeAspect="1"/>
          </p:cNvSpPr>
          <p:nvPr/>
        </p:nvSpPr>
        <p:spPr>
          <a:xfrm>
            <a:off x="7971310" y="1949336"/>
            <a:ext cx="146555" cy="201168"/>
          </a:xfrm>
          <a:prstGeom prst="flowChartDecision">
            <a:avLst/>
          </a:prstGeom>
          <a:solidFill>
            <a:srgbClr val="FF0000"/>
          </a:solidFill>
          <a:ln w="19050" cap="sq">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09585" fontAlgn="base">
              <a:spcBef>
                <a:spcPct val="0"/>
              </a:spcBef>
              <a:spcAft>
                <a:spcPct val="0"/>
              </a:spcAft>
              <a:defRPr/>
            </a:pPr>
            <a:r>
              <a:rPr lang="en-US" sz="1200" b="1" dirty="0">
                <a:solidFill>
                  <a:srgbClr val="FFFFFF"/>
                </a:solidFill>
                <a:latin typeface="Calibri" panose="020F0502020204030204" pitchFamily="34" charset="0"/>
              </a:rPr>
              <a:t>E</a:t>
            </a:r>
          </a:p>
        </p:txBody>
      </p:sp>
      <p:sp>
        <p:nvSpPr>
          <p:cNvPr id="32" name="Flowchart: Decision 31">
            <a:extLst>
              <a:ext uri="{FF2B5EF4-FFF2-40B4-BE49-F238E27FC236}">
                <a16:creationId xmlns:a16="http://schemas.microsoft.com/office/drawing/2014/main" id="{E9CF4C8D-D5CA-4ADB-A43A-5F1FDB03BE46}"/>
              </a:ext>
            </a:extLst>
          </p:cNvPr>
          <p:cNvSpPr>
            <a:spLocks noChangeAspect="1"/>
          </p:cNvSpPr>
          <p:nvPr/>
        </p:nvSpPr>
        <p:spPr>
          <a:xfrm>
            <a:off x="8153082" y="2673301"/>
            <a:ext cx="146555" cy="201168"/>
          </a:xfrm>
          <a:prstGeom prst="flowChartDecision">
            <a:avLst/>
          </a:prstGeom>
          <a:solidFill>
            <a:srgbClr val="FF0000"/>
          </a:solidFill>
          <a:ln w="19050" cap="sq">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09585" fontAlgn="base">
              <a:spcBef>
                <a:spcPct val="0"/>
              </a:spcBef>
              <a:spcAft>
                <a:spcPct val="0"/>
              </a:spcAft>
              <a:defRPr/>
            </a:pPr>
            <a:r>
              <a:rPr lang="en-US" sz="1200" b="1" dirty="0">
                <a:solidFill>
                  <a:srgbClr val="FFFFFF"/>
                </a:solidFill>
                <a:latin typeface="Calibri" panose="020F0502020204030204" pitchFamily="34" charset="0"/>
              </a:rPr>
              <a:t>E</a:t>
            </a:r>
          </a:p>
        </p:txBody>
      </p:sp>
      <p:sp>
        <p:nvSpPr>
          <p:cNvPr id="33" name="Flowchart: Decision 32">
            <a:extLst>
              <a:ext uri="{FF2B5EF4-FFF2-40B4-BE49-F238E27FC236}">
                <a16:creationId xmlns:a16="http://schemas.microsoft.com/office/drawing/2014/main" id="{78198648-957B-4E61-883F-EEF0652091A6}"/>
              </a:ext>
            </a:extLst>
          </p:cNvPr>
          <p:cNvSpPr>
            <a:spLocks noChangeAspect="1"/>
          </p:cNvSpPr>
          <p:nvPr/>
        </p:nvSpPr>
        <p:spPr>
          <a:xfrm>
            <a:off x="8153082" y="2854276"/>
            <a:ext cx="146555" cy="201168"/>
          </a:xfrm>
          <a:prstGeom prst="flowChartDecision">
            <a:avLst/>
          </a:prstGeom>
          <a:solidFill>
            <a:srgbClr val="FF0000"/>
          </a:solidFill>
          <a:ln w="19050" cap="sq">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09585" fontAlgn="base">
              <a:spcBef>
                <a:spcPct val="0"/>
              </a:spcBef>
              <a:spcAft>
                <a:spcPct val="0"/>
              </a:spcAft>
              <a:defRPr/>
            </a:pPr>
            <a:r>
              <a:rPr lang="en-US" sz="1200" b="1" dirty="0">
                <a:solidFill>
                  <a:srgbClr val="FFFFFF"/>
                </a:solidFill>
                <a:latin typeface="Calibri" panose="020F0502020204030204" pitchFamily="34" charset="0"/>
              </a:rPr>
              <a:t>E</a:t>
            </a:r>
          </a:p>
        </p:txBody>
      </p:sp>
      <p:sp>
        <p:nvSpPr>
          <p:cNvPr id="34" name="Flowchart: Decision 33">
            <a:extLst>
              <a:ext uri="{FF2B5EF4-FFF2-40B4-BE49-F238E27FC236}">
                <a16:creationId xmlns:a16="http://schemas.microsoft.com/office/drawing/2014/main" id="{E1BA1415-A2CC-4018-9793-8F6D3D9462F0}"/>
              </a:ext>
            </a:extLst>
          </p:cNvPr>
          <p:cNvSpPr>
            <a:spLocks noChangeAspect="1"/>
          </p:cNvSpPr>
          <p:nvPr/>
        </p:nvSpPr>
        <p:spPr>
          <a:xfrm>
            <a:off x="8150603" y="2491183"/>
            <a:ext cx="146555" cy="201168"/>
          </a:xfrm>
          <a:prstGeom prst="flowChartDecision">
            <a:avLst/>
          </a:prstGeom>
          <a:solidFill>
            <a:srgbClr val="FF0000"/>
          </a:solidFill>
          <a:ln w="19050" cap="sq">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09585" fontAlgn="base">
              <a:spcBef>
                <a:spcPct val="0"/>
              </a:spcBef>
              <a:spcAft>
                <a:spcPct val="0"/>
              </a:spcAft>
              <a:defRPr/>
            </a:pPr>
            <a:r>
              <a:rPr lang="en-US" sz="1200" b="1" dirty="0">
                <a:solidFill>
                  <a:srgbClr val="FFFFFF"/>
                </a:solidFill>
                <a:latin typeface="Calibri" panose="020F0502020204030204" pitchFamily="34" charset="0"/>
              </a:rPr>
              <a:t>E</a:t>
            </a:r>
          </a:p>
        </p:txBody>
      </p:sp>
      <p:sp>
        <p:nvSpPr>
          <p:cNvPr id="35" name="Flowchart: Decision 34">
            <a:extLst>
              <a:ext uri="{FF2B5EF4-FFF2-40B4-BE49-F238E27FC236}">
                <a16:creationId xmlns:a16="http://schemas.microsoft.com/office/drawing/2014/main" id="{C600A483-5B20-42C3-88FD-BBFA923EC4CA}"/>
              </a:ext>
            </a:extLst>
          </p:cNvPr>
          <p:cNvSpPr>
            <a:spLocks noChangeAspect="1"/>
          </p:cNvSpPr>
          <p:nvPr/>
        </p:nvSpPr>
        <p:spPr>
          <a:xfrm>
            <a:off x="8699099" y="3045919"/>
            <a:ext cx="146555" cy="201168"/>
          </a:xfrm>
          <a:prstGeom prst="flowChartDecision">
            <a:avLst/>
          </a:prstGeom>
          <a:solidFill>
            <a:srgbClr val="FF0000"/>
          </a:solidFill>
          <a:ln w="19050" cap="sq">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09585" fontAlgn="base">
              <a:spcBef>
                <a:spcPct val="0"/>
              </a:spcBef>
              <a:spcAft>
                <a:spcPct val="0"/>
              </a:spcAft>
              <a:defRPr/>
            </a:pPr>
            <a:r>
              <a:rPr lang="en-US" sz="1200" b="1" dirty="0">
                <a:solidFill>
                  <a:srgbClr val="FFFFFF"/>
                </a:solidFill>
                <a:latin typeface="Calibri" panose="020F0502020204030204" pitchFamily="34" charset="0"/>
              </a:rPr>
              <a:t>E</a:t>
            </a:r>
          </a:p>
        </p:txBody>
      </p:sp>
      <p:graphicFrame>
        <p:nvGraphicFramePr>
          <p:cNvPr id="7" name="Object 6" hidden="1"/>
          <p:cNvGraphicFramePr>
            <a:graphicFrameLocks noChangeAspect="1"/>
          </p:cNvGraphicFramePr>
          <p:nvPr>
            <p:custDataLst>
              <p:tags r:id="rId1"/>
            </p:custDataLst>
          </p:nvPr>
        </p:nvGraphicFramePr>
        <p:xfrm>
          <a:off x="2118" y="2118"/>
          <a:ext cx="2116" cy="2116"/>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7" name="Object 6" hidden="1"/>
                      <p:cNvPicPr/>
                      <p:nvPr/>
                    </p:nvPicPr>
                    <p:blipFill>
                      <a:blip r:embed="rId5"/>
                      <a:stretch>
                        <a:fillRect/>
                      </a:stretch>
                    </p:blipFill>
                    <p:spPr>
                      <a:xfrm>
                        <a:off x="2118" y="2118"/>
                        <a:ext cx="2116" cy="2116"/>
                      </a:xfrm>
                      <a:prstGeom prst="rect">
                        <a:avLst/>
                      </a:prstGeom>
                    </p:spPr>
                  </p:pic>
                </p:oleObj>
              </mc:Fallback>
            </mc:AlternateContent>
          </a:graphicData>
        </a:graphic>
      </p:graphicFrame>
      <p:sp>
        <p:nvSpPr>
          <p:cNvPr id="8" name="Text Placeholder 7">
            <a:extLst>
              <a:ext uri="{FF2B5EF4-FFF2-40B4-BE49-F238E27FC236}">
                <a16:creationId xmlns:a16="http://schemas.microsoft.com/office/drawing/2014/main" id="{ABB53395-9055-44B7-A621-789793968987}"/>
              </a:ext>
            </a:extLst>
          </p:cNvPr>
          <p:cNvSpPr>
            <a:spLocks noGrp="1"/>
          </p:cNvSpPr>
          <p:nvPr>
            <p:ph type="body" sz="quarter" idx="10"/>
          </p:nvPr>
        </p:nvSpPr>
        <p:spPr/>
        <p:txBody>
          <a:bodyPr/>
          <a:lstStyle/>
          <a:p>
            <a:r>
              <a:rPr lang="en-US" dirty="0"/>
              <a:t>Implementation Plan</a:t>
            </a:r>
          </a:p>
        </p:txBody>
      </p:sp>
      <p:grpSp>
        <p:nvGrpSpPr>
          <p:cNvPr id="10" name="Group 9"/>
          <p:cNvGrpSpPr/>
          <p:nvPr/>
        </p:nvGrpSpPr>
        <p:grpSpPr>
          <a:xfrm>
            <a:off x="8393180" y="287278"/>
            <a:ext cx="1023315" cy="291841"/>
            <a:chOff x="7266432" y="179841"/>
            <a:chExt cx="767486" cy="218881"/>
          </a:xfrm>
        </p:grpSpPr>
        <p:sp>
          <p:nvSpPr>
            <p:cNvPr id="86" name="Flowchart: Decision 85"/>
            <p:cNvSpPr/>
            <p:nvPr/>
          </p:nvSpPr>
          <p:spPr>
            <a:xfrm>
              <a:off x="7266432" y="179841"/>
              <a:ext cx="159459" cy="218881"/>
            </a:xfrm>
            <a:prstGeom prst="flowChartDecision">
              <a:avLst/>
            </a:prstGeom>
            <a:solidFill>
              <a:srgbClr val="FF0000"/>
            </a:solidFill>
            <a:ln w="19050" cap="sq">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09585" fontAlgn="base">
                <a:spcBef>
                  <a:spcPct val="0"/>
                </a:spcBef>
                <a:spcAft>
                  <a:spcPct val="0"/>
                </a:spcAft>
                <a:defRPr/>
              </a:pPr>
              <a:r>
                <a:rPr lang="en-US" sz="1467" b="1" dirty="0">
                  <a:solidFill>
                    <a:srgbClr val="FFFFFF"/>
                  </a:solidFill>
                  <a:latin typeface="Calibri" panose="020F0502020204030204" pitchFamily="34" charset="0"/>
                </a:rPr>
                <a:t>E</a:t>
              </a:r>
            </a:p>
          </p:txBody>
        </p:sp>
        <p:sp>
          <p:nvSpPr>
            <p:cNvPr id="9" name="TextBox 8"/>
            <p:cNvSpPr txBox="1"/>
            <p:nvPr/>
          </p:nvSpPr>
          <p:spPr>
            <a:xfrm>
              <a:off x="7500935" y="196948"/>
              <a:ext cx="532983" cy="184666"/>
            </a:xfrm>
            <a:prstGeom prst="rect">
              <a:avLst/>
            </a:prstGeom>
            <a:noFill/>
          </p:spPr>
          <p:txBody>
            <a:bodyPr wrap="none" lIns="0" tIns="0" rIns="0" bIns="0" rtlCol="0">
              <a:spAutoFit/>
            </a:bodyPr>
            <a:lstStyle/>
            <a:p>
              <a:pPr defTabSz="609585" fontAlgn="base">
                <a:spcBef>
                  <a:spcPct val="0"/>
                </a:spcBef>
                <a:spcAft>
                  <a:spcPts val="1200"/>
                </a:spcAft>
                <a:defRPr/>
              </a:pPr>
              <a:r>
                <a:rPr lang="en-US" sz="1600" dirty="0">
                  <a:solidFill>
                    <a:srgbClr val="FF0000"/>
                  </a:solidFill>
                  <a:latin typeface="Calibri" pitchFamily="34" charset="0"/>
                  <a:ea typeface="MS PGothic" pitchFamily="34" charset="-128"/>
                </a:rPr>
                <a:t>Effective</a:t>
              </a:r>
            </a:p>
          </p:txBody>
        </p:sp>
      </p:grpSp>
      <p:sp>
        <p:nvSpPr>
          <p:cNvPr id="170" name="TextBox 169"/>
          <p:cNvSpPr txBox="1"/>
          <p:nvPr/>
        </p:nvSpPr>
        <p:spPr>
          <a:xfrm>
            <a:off x="6459359" y="320347"/>
            <a:ext cx="1581395" cy="246221"/>
          </a:xfrm>
          <a:prstGeom prst="rect">
            <a:avLst/>
          </a:prstGeom>
          <a:noFill/>
        </p:spPr>
        <p:txBody>
          <a:bodyPr wrap="none" lIns="0" tIns="0" rIns="0" bIns="0" rtlCol="0">
            <a:spAutoFit/>
          </a:bodyPr>
          <a:lstStyle/>
          <a:p>
            <a:pPr algn="ctr" defTabSz="609585" fontAlgn="base">
              <a:spcBef>
                <a:spcPct val="0"/>
              </a:spcBef>
              <a:spcAft>
                <a:spcPts val="1200"/>
              </a:spcAft>
              <a:defRPr/>
            </a:pPr>
            <a:r>
              <a:rPr lang="en-US" sz="1600" dirty="0">
                <a:solidFill>
                  <a:srgbClr val="8E8E8E">
                    <a:lumMod val="50000"/>
                  </a:srgbClr>
                </a:solidFill>
                <a:latin typeface="Calibri" pitchFamily="34" charset="0"/>
                <a:ea typeface="MS PGothic" pitchFamily="34" charset="-128"/>
              </a:rPr>
              <a:t>1 week =  1 minute</a:t>
            </a:r>
          </a:p>
        </p:txBody>
      </p:sp>
      <p:sp>
        <p:nvSpPr>
          <p:cNvPr id="21" name="TextBox 20">
            <a:extLst>
              <a:ext uri="{FF2B5EF4-FFF2-40B4-BE49-F238E27FC236}">
                <a16:creationId xmlns:a16="http://schemas.microsoft.com/office/drawing/2014/main" id="{71240F05-9F43-4B5A-B79A-A383727C7671}"/>
              </a:ext>
            </a:extLst>
          </p:cNvPr>
          <p:cNvSpPr txBox="1"/>
          <p:nvPr/>
        </p:nvSpPr>
        <p:spPr>
          <a:xfrm>
            <a:off x="7759700" y="6449522"/>
            <a:ext cx="2695953" cy="153888"/>
          </a:xfrm>
          <a:prstGeom prst="rect">
            <a:avLst/>
          </a:prstGeom>
          <a:noFill/>
        </p:spPr>
        <p:txBody>
          <a:bodyPr wrap="square" lIns="0" tIns="0" rIns="0" bIns="0" rtlCol="0">
            <a:spAutoFit/>
          </a:bodyPr>
          <a:lstStyle/>
          <a:p>
            <a:pPr lvl="0" algn="r" defTabSz="914173">
              <a:defRPr/>
            </a:pPr>
            <a:r>
              <a:rPr lang="en-US" sz="1000" spc="93" dirty="0">
                <a:solidFill>
                  <a:schemeClr val="bg1">
                    <a:lumMod val="50000"/>
                  </a:schemeClr>
                </a:solidFill>
              </a:rPr>
              <a:t>Rev 1</a:t>
            </a:r>
          </a:p>
        </p:txBody>
      </p:sp>
    </p:spTree>
    <p:extLst>
      <p:ext uri="{BB962C8B-B14F-4D97-AF65-F5344CB8AC3E}">
        <p14:creationId xmlns:p14="http://schemas.microsoft.com/office/powerpoint/2010/main" val="2605900110"/>
      </p:ext>
    </p:extLst>
  </p:cSld>
  <p:clrMapOvr>
    <a:masterClrMapping/>
  </p:clrMapOvr>
  <p:transition spd="slow" advClick="0" advTm="3000">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ED04AA4-DA15-440B-9A95-9183A824DD12}"/>
              </a:ext>
            </a:extLst>
          </p:cNvPr>
          <p:cNvPicPr>
            <a:picLocks noChangeAspect="1"/>
          </p:cNvPicPr>
          <p:nvPr/>
        </p:nvPicPr>
        <p:blipFill>
          <a:blip r:embed="rId2"/>
          <a:stretch>
            <a:fillRect/>
          </a:stretch>
        </p:blipFill>
        <p:spPr>
          <a:xfrm>
            <a:off x="609601" y="1066800"/>
            <a:ext cx="7801896" cy="5403016"/>
          </a:xfrm>
          <a:prstGeom prst="rect">
            <a:avLst/>
          </a:prstGeom>
        </p:spPr>
      </p:pic>
      <p:pic>
        <p:nvPicPr>
          <p:cNvPr id="6" name="Picture 5">
            <a:extLst>
              <a:ext uri="{FF2B5EF4-FFF2-40B4-BE49-F238E27FC236}">
                <a16:creationId xmlns:a16="http://schemas.microsoft.com/office/drawing/2014/main" id="{6E03FF50-FE1D-47B9-9861-7EF64D89935F}"/>
              </a:ext>
            </a:extLst>
          </p:cNvPr>
          <p:cNvPicPr>
            <a:picLocks noChangeAspect="1"/>
          </p:cNvPicPr>
          <p:nvPr/>
        </p:nvPicPr>
        <p:blipFill>
          <a:blip r:embed="rId3"/>
          <a:stretch>
            <a:fillRect/>
          </a:stretch>
        </p:blipFill>
        <p:spPr>
          <a:xfrm>
            <a:off x="8411497" y="1066800"/>
            <a:ext cx="2349301" cy="5403017"/>
          </a:xfrm>
          <a:prstGeom prst="rect">
            <a:avLst/>
          </a:prstGeom>
        </p:spPr>
      </p:pic>
      <p:sp>
        <p:nvSpPr>
          <p:cNvPr id="8" name="Text Placeholder 7">
            <a:extLst>
              <a:ext uri="{FF2B5EF4-FFF2-40B4-BE49-F238E27FC236}">
                <a16:creationId xmlns:a16="http://schemas.microsoft.com/office/drawing/2014/main" id="{216B4803-54D0-40C8-93A1-E7A3303667B4}"/>
              </a:ext>
            </a:extLst>
          </p:cNvPr>
          <p:cNvSpPr>
            <a:spLocks noGrp="1"/>
          </p:cNvSpPr>
          <p:nvPr>
            <p:ph type="body" sz="quarter" idx="10"/>
          </p:nvPr>
        </p:nvSpPr>
        <p:spPr/>
        <p:txBody>
          <a:bodyPr/>
          <a:lstStyle/>
          <a:p>
            <a:r>
              <a:rPr lang="en-US" dirty="0"/>
              <a:t>Part Catalogue</a:t>
            </a:r>
          </a:p>
        </p:txBody>
      </p:sp>
      <p:sp>
        <p:nvSpPr>
          <p:cNvPr id="5" name="TextBox 4">
            <a:extLst>
              <a:ext uri="{FF2B5EF4-FFF2-40B4-BE49-F238E27FC236}">
                <a16:creationId xmlns:a16="http://schemas.microsoft.com/office/drawing/2014/main" id="{372F6DC3-8414-42EC-8004-EE574A7EECC6}"/>
              </a:ext>
            </a:extLst>
          </p:cNvPr>
          <p:cNvSpPr txBox="1"/>
          <p:nvPr/>
        </p:nvSpPr>
        <p:spPr>
          <a:xfrm>
            <a:off x="7759700" y="6449522"/>
            <a:ext cx="2695953" cy="153888"/>
          </a:xfrm>
          <a:prstGeom prst="rect">
            <a:avLst/>
          </a:prstGeom>
          <a:noFill/>
        </p:spPr>
        <p:txBody>
          <a:bodyPr wrap="square" lIns="0" tIns="0" rIns="0" bIns="0" rtlCol="0">
            <a:spAutoFit/>
          </a:bodyPr>
          <a:lstStyle/>
          <a:p>
            <a:pPr lvl="0" algn="r" defTabSz="914173">
              <a:defRPr/>
            </a:pPr>
            <a:r>
              <a:rPr lang="en-US" sz="1000" spc="93" dirty="0">
                <a:solidFill>
                  <a:schemeClr val="bg1">
                    <a:lumMod val="50000"/>
                  </a:schemeClr>
                </a:solidFill>
              </a:rPr>
              <a:t>Rev 1</a:t>
            </a:r>
          </a:p>
        </p:txBody>
      </p:sp>
    </p:spTree>
    <p:extLst>
      <p:ext uri="{BB962C8B-B14F-4D97-AF65-F5344CB8AC3E}">
        <p14:creationId xmlns:p14="http://schemas.microsoft.com/office/powerpoint/2010/main" val="2324942426"/>
      </p:ext>
    </p:extLst>
  </p:cSld>
  <p:clrMapOvr>
    <a:masterClrMapping/>
  </p:clrMapOvr>
  <p:transition spd="slow" advClick="0" advTm="3000">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p:cNvGraphicFramePr>
            <a:graphicFrameLocks noChangeAspect="1"/>
          </p:cNvGraphicFramePr>
          <p:nvPr>
            <p:custDataLst>
              <p:tags r:id="rId1"/>
            </p:custDataLst>
          </p:nvPr>
        </p:nvGraphicFramePr>
        <p:xfrm>
          <a:off x="2118" y="2118"/>
          <a:ext cx="2116" cy="2116"/>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8" name="Object 7" hidden="1"/>
                      <p:cNvPicPr/>
                      <p:nvPr/>
                    </p:nvPicPr>
                    <p:blipFill>
                      <a:blip r:embed="rId4"/>
                      <a:stretch>
                        <a:fillRect/>
                      </a:stretch>
                    </p:blipFill>
                    <p:spPr>
                      <a:xfrm>
                        <a:off x="2118" y="2118"/>
                        <a:ext cx="2116" cy="2116"/>
                      </a:xfrm>
                      <a:prstGeom prst="rect">
                        <a:avLst/>
                      </a:prstGeom>
                    </p:spPr>
                  </p:pic>
                </p:oleObj>
              </mc:Fallback>
            </mc:AlternateContent>
          </a:graphicData>
        </a:graphic>
      </p:graphicFrame>
      <p:sp>
        <p:nvSpPr>
          <p:cNvPr id="7" name="Text Placeholder 6"/>
          <p:cNvSpPr>
            <a:spLocks noGrp="1"/>
          </p:cNvSpPr>
          <p:nvPr>
            <p:ph type="body" sz="quarter" idx="10"/>
          </p:nvPr>
        </p:nvSpPr>
        <p:spPr/>
        <p:txBody>
          <a:bodyPr/>
          <a:lstStyle/>
          <a:p>
            <a:r>
              <a:rPr lang="en-US" dirty="0"/>
              <a:t>Existing/starting assembly design – ASSY 9</a:t>
            </a:r>
          </a:p>
        </p:txBody>
      </p:sp>
      <p:sp>
        <p:nvSpPr>
          <p:cNvPr id="9" name="Text Placeholder 8">
            <a:extLst>
              <a:ext uri="{FF2B5EF4-FFF2-40B4-BE49-F238E27FC236}">
                <a16:creationId xmlns:a16="http://schemas.microsoft.com/office/drawing/2014/main" id="{6CC882B7-E6E9-4ED4-AA14-BDB72377D543}"/>
              </a:ext>
            </a:extLst>
          </p:cNvPr>
          <p:cNvSpPr>
            <a:spLocks noGrp="1"/>
          </p:cNvSpPr>
          <p:nvPr>
            <p:ph type="body" sz="quarter" idx="11"/>
          </p:nvPr>
        </p:nvSpPr>
        <p:spPr/>
        <p:txBody>
          <a:bodyPr/>
          <a:lstStyle/>
          <a:p>
            <a:r>
              <a:rPr lang="en-US" dirty="0">
                <a:solidFill>
                  <a:schemeClr val="accent2"/>
                </a:solidFill>
              </a:rPr>
              <a:t>This is assembly is available in your factory.</a:t>
            </a:r>
          </a:p>
        </p:txBody>
      </p:sp>
      <p:sp>
        <p:nvSpPr>
          <p:cNvPr id="11" name="TextBox 10">
            <a:extLst>
              <a:ext uri="{FF2B5EF4-FFF2-40B4-BE49-F238E27FC236}">
                <a16:creationId xmlns:a16="http://schemas.microsoft.com/office/drawing/2014/main" id="{BE869649-71F1-4508-B67F-3DBDCA42CC4F}"/>
              </a:ext>
            </a:extLst>
          </p:cNvPr>
          <p:cNvSpPr txBox="1"/>
          <p:nvPr/>
        </p:nvSpPr>
        <p:spPr>
          <a:xfrm>
            <a:off x="7759700" y="6449522"/>
            <a:ext cx="2695953" cy="153888"/>
          </a:xfrm>
          <a:prstGeom prst="rect">
            <a:avLst/>
          </a:prstGeom>
          <a:noFill/>
        </p:spPr>
        <p:txBody>
          <a:bodyPr wrap="square" lIns="0" tIns="0" rIns="0" bIns="0" rtlCol="0">
            <a:spAutoFit/>
          </a:bodyPr>
          <a:lstStyle/>
          <a:p>
            <a:pPr lvl="0" algn="r" defTabSz="914173">
              <a:defRPr/>
            </a:pPr>
            <a:r>
              <a:rPr lang="en-US" sz="1000" spc="93" dirty="0">
                <a:solidFill>
                  <a:schemeClr val="bg1">
                    <a:lumMod val="50000"/>
                  </a:schemeClr>
                </a:solidFill>
              </a:rPr>
              <a:t>Rev 1</a:t>
            </a:r>
          </a:p>
        </p:txBody>
      </p:sp>
      <p:pic>
        <p:nvPicPr>
          <p:cNvPr id="2" name="Picture 1">
            <a:extLst>
              <a:ext uri="{FF2B5EF4-FFF2-40B4-BE49-F238E27FC236}">
                <a16:creationId xmlns:a16="http://schemas.microsoft.com/office/drawing/2014/main" id="{B5425343-1B83-4536-A918-5898194AC77E}"/>
              </a:ext>
            </a:extLst>
          </p:cNvPr>
          <p:cNvPicPr>
            <a:picLocks noChangeAspect="1"/>
          </p:cNvPicPr>
          <p:nvPr/>
        </p:nvPicPr>
        <p:blipFill>
          <a:blip r:embed="rId5"/>
          <a:stretch>
            <a:fillRect/>
          </a:stretch>
        </p:blipFill>
        <p:spPr>
          <a:xfrm>
            <a:off x="2707100" y="2027255"/>
            <a:ext cx="5979700" cy="3780270"/>
          </a:xfrm>
          <a:prstGeom prst="rect">
            <a:avLst/>
          </a:prstGeom>
        </p:spPr>
      </p:pic>
    </p:spTree>
    <p:extLst>
      <p:ext uri="{BB962C8B-B14F-4D97-AF65-F5344CB8AC3E}">
        <p14:creationId xmlns:p14="http://schemas.microsoft.com/office/powerpoint/2010/main" val="1861380994"/>
      </p:ext>
    </p:extLst>
  </p:cSld>
  <p:clrMapOvr>
    <a:masterClrMapping/>
  </p:clrMapOvr>
  <p:transition spd="slow" advClick="0" advTm="3000">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p:cNvGraphicFramePr>
            <a:graphicFrameLocks noChangeAspect="1"/>
          </p:cNvGraphicFramePr>
          <p:nvPr>
            <p:custDataLst>
              <p:tags r:id="rId1"/>
            </p:custDataLst>
          </p:nvPr>
        </p:nvGraphicFramePr>
        <p:xfrm>
          <a:off x="2118" y="2118"/>
          <a:ext cx="2116" cy="2116"/>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8" name="Object 7" hidden="1"/>
                      <p:cNvPicPr/>
                      <p:nvPr/>
                    </p:nvPicPr>
                    <p:blipFill>
                      <a:blip r:embed="rId4"/>
                      <a:stretch>
                        <a:fillRect/>
                      </a:stretch>
                    </p:blipFill>
                    <p:spPr>
                      <a:xfrm>
                        <a:off x="2118" y="2118"/>
                        <a:ext cx="2116" cy="2116"/>
                      </a:xfrm>
                      <a:prstGeom prst="rect">
                        <a:avLst/>
                      </a:prstGeom>
                    </p:spPr>
                  </p:pic>
                </p:oleObj>
              </mc:Fallback>
            </mc:AlternateContent>
          </a:graphicData>
        </a:graphic>
      </p:graphicFrame>
      <p:sp>
        <p:nvSpPr>
          <p:cNvPr id="7" name="Text Placeholder 6"/>
          <p:cNvSpPr>
            <a:spLocks noGrp="1"/>
          </p:cNvSpPr>
          <p:nvPr>
            <p:ph type="body" sz="quarter" idx="10"/>
          </p:nvPr>
        </p:nvSpPr>
        <p:spPr/>
        <p:txBody>
          <a:bodyPr/>
          <a:lstStyle/>
          <a:p>
            <a:r>
              <a:rPr lang="en-US" dirty="0"/>
              <a:t>Customer Requirements – ASSY 10</a:t>
            </a:r>
          </a:p>
        </p:txBody>
      </p:sp>
      <p:sp>
        <p:nvSpPr>
          <p:cNvPr id="9" name="Text Placeholder 8">
            <a:extLst>
              <a:ext uri="{FF2B5EF4-FFF2-40B4-BE49-F238E27FC236}">
                <a16:creationId xmlns:a16="http://schemas.microsoft.com/office/drawing/2014/main" id="{6CC882B7-E6E9-4ED4-AA14-BDB72377D543}"/>
              </a:ext>
            </a:extLst>
          </p:cNvPr>
          <p:cNvSpPr>
            <a:spLocks noGrp="1"/>
          </p:cNvSpPr>
          <p:nvPr>
            <p:ph type="body" sz="quarter" idx="11"/>
          </p:nvPr>
        </p:nvSpPr>
        <p:spPr/>
        <p:txBody>
          <a:bodyPr/>
          <a:lstStyle/>
          <a:p>
            <a:pPr lvl="0"/>
            <a:r>
              <a:rPr lang="en-US" sz="1800" dirty="0">
                <a:solidFill>
                  <a:srgbClr val="FF0000"/>
                </a:solidFill>
              </a:rPr>
              <a:t>DO NOT SHARE WITH SUPPLIER OR OPERATIONS</a:t>
            </a:r>
            <a:endParaRPr lang="en-US" sz="1800" dirty="0">
              <a:solidFill>
                <a:srgbClr val="91969B"/>
              </a:solidFill>
            </a:endParaRPr>
          </a:p>
        </p:txBody>
      </p:sp>
      <p:sp>
        <p:nvSpPr>
          <p:cNvPr id="11" name="TextBox 10">
            <a:extLst>
              <a:ext uri="{FF2B5EF4-FFF2-40B4-BE49-F238E27FC236}">
                <a16:creationId xmlns:a16="http://schemas.microsoft.com/office/drawing/2014/main" id="{7D023B29-77FF-41CB-9557-88E254732280}"/>
              </a:ext>
            </a:extLst>
          </p:cNvPr>
          <p:cNvSpPr txBox="1"/>
          <p:nvPr/>
        </p:nvSpPr>
        <p:spPr>
          <a:xfrm>
            <a:off x="7759700" y="6449522"/>
            <a:ext cx="2695953" cy="153888"/>
          </a:xfrm>
          <a:prstGeom prst="rect">
            <a:avLst/>
          </a:prstGeom>
          <a:noFill/>
        </p:spPr>
        <p:txBody>
          <a:bodyPr wrap="square" lIns="0" tIns="0" rIns="0" bIns="0" rtlCol="0">
            <a:spAutoFit/>
          </a:bodyPr>
          <a:lstStyle/>
          <a:p>
            <a:pPr lvl="0" algn="r" defTabSz="914173">
              <a:defRPr/>
            </a:pPr>
            <a:r>
              <a:rPr lang="en-US" sz="1000" spc="93" dirty="0">
                <a:solidFill>
                  <a:schemeClr val="bg1">
                    <a:lumMod val="50000"/>
                  </a:schemeClr>
                </a:solidFill>
              </a:rPr>
              <a:t>Rev 1</a:t>
            </a:r>
          </a:p>
        </p:txBody>
      </p:sp>
      <p:pic>
        <p:nvPicPr>
          <p:cNvPr id="2" name="Picture 1">
            <a:extLst>
              <a:ext uri="{FF2B5EF4-FFF2-40B4-BE49-F238E27FC236}">
                <a16:creationId xmlns:a16="http://schemas.microsoft.com/office/drawing/2014/main" id="{78639B80-0FAE-4824-8002-48C8A754E172}"/>
              </a:ext>
            </a:extLst>
          </p:cNvPr>
          <p:cNvPicPr>
            <a:picLocks noChangeAspect="1"/>
          </p:cNvPicPr>
          <p:nvPr/>
        </p:nvPicPr>
        <p:blipFill>
          <a:blip r:embed="rId5"/>
          <a:stretch>
            <a:fillRect/>
          </a:stretch>
        </p:blipFill>
        <p:spPr>
          <a:xfrm>
            <a:off x="4563834" y="2575765"/>
            <a:ext cx="5754544" cy="3115194"/>
          </a:xfrm>
          <a:prstGeom prst="rect">
            <a:avLst/>
          </a:prstGeom>
        </p:spPr>
      </p:pic>
      <p:pic>
        <p:nvPicPr>
          <p:cNvPr id="3" name="Picture 2">
            <a:extLst>
              <a:ext uri="{FF2B5EF4-FFF2-40B4-BE49-F238E27FC236}">
                <a16:creationId xmlns:a16="http://schemas.microsoft.com/office/drawing/2014/main" id="{683A9ACA-A8E0-4C4A-8E41-B0574AA45BAD}"/>
              </a:ext>
            </a:extLst>
          </p:cNvPr>
          <p:cNvPicPr>
            <a:picLocks noChangeAspect="1"/>
          </p:cNvPicPr>
          <p:nvPr/>
        </p:nvPicPr>
        <p:blipFill>
          <a:blip r:embed="rId6"/>
          <a:stretch>
            <a:fillRect/>
          </a:stretch>
        </p:blipFill>
        <p:spPr>
          <a:xfrm>
            <a:off x="2599637" y="1713632"/>
            <a:ext cx="1829055" cy="1724266"/>
          </a:xfrm>
          <a:prstGeom prst="rect">
            <a:avLst/>
          </a:prstGeom>
        </p:spPr>
      </p:pic>
    </p:spTree>
    <p:extLst>
      <p:ext uri="{BB962C8B-B14F-4D97-AF65-F5344CB8AC3E}">
        <p14:creationId xmlns:p14="http://schemas.microsoft.com/office/powerpoint/2010/main" val="118681800"/>
      </p:ext>
    </p:extLst>
  </p:cSld>
  <p:clrMapOvr>
    <a:masterClrMapping/>
  </p:clrMapOvr>
  <p:transition spd="slow" advClick="0" advTm="3000">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p:txBody>
          <a:bodyPr/>
          <a:lstStyle/>
          <a:p>
            <a:r>
              <a:rPr lang="fr-BE" dirty="0"/>
              <a:t>Customer </a:t>
            </a:r>
            <a:r>
              <a:rPr lang="fr-BE" dirty="0" err="1"/>
              <a:t>Requirements</a:t>
            </a:r>
            <a:r>
              <a:rPr lang="fr-BE" dirty="0"/>
              <a:t> – ASSY 11</a:t>
            </a:r>
            <a:endParaRPr lang="en-US" dirty="0">
              <a:solidFill>
                <a:srgbClr val="FF0000"/>
              </a:solidFill>
            </a:endParaRPr>
          </a:p>
        </p:txBody>
      </p:sp>
      <p:sp>
        <p:nvSpPr>
          <p:cNvPr id="13" name="Text Placeholder 12">
            <a:extLst>
              <a:ext uri="{FF2B5EF4-FFF2-40B4-BE49-F238E27FC236}">
                <a16:creationId xmlns:a16="http://schemas.microsoft.com/office/drawing/2014/main" id="{56A3C439-32B7-4EDB-89D4-A68893393BF2}"/>
              </a:ext>
            </a:extLst>
          </p:cNvPr>
          <p:cNvSpPr>
            <a:spLocks noGrp="1"/>
          </p:cNvSpPr>
          <p:nvPr>
            <p:ph type="body" sz="quarter" idx="11"/>
          </p:nvPr>
        </p:nvSpPr>
        <p:spPr/>
        <p:txBody>
          <a:bodyPr/>
          <a:lstStyle/>
          <a:p>
            <a:r>
              <a:rPr lang="en-US" sz="1800" dirty="0">
                <a:solidFill>
                  <a:srgbClr val="FF0000"/>
                </a:solidFill>
              </a:rPr>
              <a:t>DO NOT SHARE WITH SUPPLIER OR OPERATIONS</a:t>
            </a:r>
            <a:endParaRPr lang="en-US" sz="1800" dirty="0"/>
          </a:p>
        </p:txBody>
      </p:sp>
      <p:pic>
        <p:nvPicPr>
          <p:cNvPr id="4" name="Picture 3">
            <a:extLst>
              <a:ext uri="{FF2B5EF4-FFF2-40B4-BE49-F238E27FC236}">
                <a16:creationId xmlns:a16="http://schemas.microsoft.com/office/drawing/2014/main" id="{0AF4D88D-B774-4C0B-95FB-670B75D5F3C6}"/>
              </a:ext>
            </a:extLst>
          </p:cNvPr>
          <p:cNvPicPr>
            <a:picLocks noChangeAspect="1"/>
          </p:cNvPicPr>
          <p:nvPr/>
        </p:nvPicPr>
        <p:blipFill>
          <a:blip r:embed="rId2"/>
          <a:stretch>
            <a:fillRect/>
          </a:stretch>
        </p:blipFill>
        <p:spPr>
          <a:xfrm>
            <a:off x="6560835" y="2219643"/>
            <a:ext cx="4440765" cy="3059814"/>
          </a:xfrm>
          <a:prstGeom prst="rect">
            <a:avLst/>
          </a:prstGeom>
        </p:spPr>
      </p:pic>
      <p:pic>
        <p:nvPicPr>
          <p:cNvPr id="6" name="Picture 5">
            <a:extLst>
              <a:ext uri="{FF2B5EF4-FFF2-40B4-BE49-F238E27FC236}">
                <a16:creationId xmlns:a16="http://schemas.microsoft.com/office/drawing/2014/main" id="{B4F99382-FC72-4DC9-B4AB-8E4C42079293}"/>
              </a:ext>
            </a:extLst>
          </p:cNvPr>
          <p:cNvPicPr>
            <a:picLocks noChangeAspect="1"/>
          </p:cNvPicPr>
          <p:nvPr/>
        </p:nvPicPr>
        <p:blipFill>
          <a:blip r:embed="rId3"/>
          <a:stretch>
            <a:fillRect/>
          </a:stretch>
        </p:blipFill>
        <p:spPr>
          <a:xfrm>
            <a:off x="844242" y="2105443"/>
            <a:ext cx="1436945" cy="907975"/>
          </a:xfrm>
          <a:prstGeom prst="rect">
            <a:avLst/>
          </a:prstGeom>
        </p:spPr>
      </p:pic>
      <p:pic>
        <p:nvPicPr>
          <p:cNvPr id="8" name="Picture 7">
            <a:extLst>
              <a:ext uri="{FF2B5EF4-FFF2-40B4-BE49-F238E27FC236}">
                <a16:creationId xmlns:a16="http://schemas.microsoft.com/office/drawing/2014/main" id="{9A7AC60E-ECD7-4FDC-B369-2CD33FD4DCD8}"/>
              </a:ext>
            </a:extLst>
          </p:cNvPr>
          <p:cNvPicPr>
            <a:picLocks noChangeAspect="1"/>
          </p:cNvPicPr>
          <p:nvPr/>
        </p:nvPicPr>
        <p:blipFill>
          <a:blip r:embed="rId4"/>
          <a:stretch>
            <a:fillRect/>
          </a:stretch>
        </p:blipFill>
        <p:spPr>
          <a:xfrm>
            <a:off x="3265570" y="1830744"/>
            <a:ext cx="2010846" cy="1457372"/>
          </a:xfrm>
          <a:prstGeom prst="rect">
            <a:avLst/>
          </a:prstGeom>
        </p:spPr>
      </p:pic>
      <p:sp>
        <p:nvSpPr>
          <p:cNvPr id="9" name="Flowchart: Connector 8">
            <a:extLst>
              <a:ext uri="{FF2B5EF4-FFF2-40B4-BE49-F238E27FC236}">
                <a16:creationId xmlns:a16="http://schemas.microsoft.com/office/drawing/2014/main" id="{60B4A153-E2C3-41B6-A87C-609D7F32AE6F}"/>
              </a:ext>
            </a:extLst>
          </p:cNvPr>
          <p:cNvSpPr/>
          <p:nvPr/>
        </p:nvSpPr>
        <p:spPr>
          <a:xfrm>
            <a:off x="671163" y="1846201"/>
            <a:ext cx="346158" cy="375385"/>
          </a:xfrm>
          <a:prstGeom prst="flowChartConnector">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sp>
        <p:nvSpPr>
          <p:cNvPr id="11" name="Flowchart: Connector 10">
            <a:extLst>
              <a:ext uri="{FF2B5EF4-FFF2-40B4-BE49-F238E27FC236}">
                <a16:creationId xmlns:a16="http://schemas.microsoft.com/office/drawing/2014/main" id="{7DF56262-75EC-446C-A3CD-78B6DD63E1C5}"/>
              </a:ext>
            </a:extLst>
          </p:cNvPr>
          <p:cNvSpPr/>
          <p:nvPr/>
        </p:nvSpPr>
        <p:spPr>
          <a:xfrm>
            <a:off x="2925905" y="1844258"/>
            <a:ext cx="346158" cy="375385"/>
          </a:xfrm>
          <a:prstGeom prst="flowChartConnector">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a:t>
            </a:r>
          </a:p>
        </p:txBody>
      </p:sp>
      <p:sp>
        <p:nvSpPr>
          <p:cNvPr id="12" name="Flowchart: Connector 11">
            <a:extLst>
              <a:ext uri="{FF2B5EF4-FFF2-40B4-BE49-F238E27FC236}">
                <a16:creationId xmlns:a16="http://schemas.microsoft.com/office/drawing/2014/main" id="{889050FB-76FD-42BA-9F93-C5A978093093}"/>
              </a:ext>
            </a:extLst>
          </p:cNvPr>
          <p:cNvSpPr/>
          <p:nvPr/>
        </p:nvSpPr>
        <p:spPr>
          <a:xfrm>
            <a:off x="8608138" y="1844258"/>
            <a:ext cx="346158" cy="375385"/>
          </a:xfrm>
          <a:prstGeom prst="flowChartConnector">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a:t>
            </a:r>
          </a:p>
        </p:txBody>
      </p:sp>
      <p:sp>
        <p:nvSpPr>
          <p:cNvPr id="10" name="TextBox 9">
            <a:extLst>
              <a:ext uri="{FF2B5EF4-FFF2-40B4-BE49-F238E27FC236}">
                <a16:creationId xmlns:a16="http://schemas.microsoft.com/office/drawing/2014/main" id="{27744C23-4490-4E12-9340-9BB7C6CA28C5}"/>
              </a:ext>
            </a:extLst>
          </p:cNvPr>
          <p:cNvSpPr txBox="1"/>
          <p:nvPr/>
        </p:nvSpPr>
        <p:spPr>
          <a:xfrm>
            <a:off x="7759700" y="6449522"/>
            <a:ext cx="2695953" cy="153888"/>
          </a:xfrm>
          <a:prstGeom prst="rect">
            <a:avLst/>
          </a:prstGeom>
          <a:noFill/>
        </p:spPr>
        <p:txBody>
          <a:bodyPr wrap="square" lIns="0" tIns="0" rIns="0" bIns="0" rtlCol="0">
            <a:spAutoFit/>
          </a:bodyPr>
          <a:lstStyle/>
          <a:p>
            <a:pPr lvl="0" algn="r" defTabSz="914173">
              <a:defRPr/>
            </a:pPr>
            <a:r>
              <a:rPr lang="en-US" sz="1000" spc="93" dirty="0">
                <a:solidFill>
                  <a:schemeClr val="bg1">
                    <a:lumMod val="50000"/>
                  </a:schemeClr>
                </a:solidFill>
              </a:rPr>
              <a:t>Rev 1</a:t>
            </a:r>
          </a:p>
        </p:txBody>
      </p:sp>
    </p:spTree>
    <p:extLst>
      <p:ext uri="{BB962C8B-B14F-4D97-AF65-F5344CB8AC3E}">
        <p14:creationId xmlns:p14="http://schemas.microsoft.com/office/powerpoint/2010/main" val="2362422141"/>
      </p:ext>
    </p:extLst>
  </p:cSld>
  <p:clrMapOvr>
    <a:masterClrMapping/>
  </p:clrMapOvr>
  <p:transition spd="slow" advClick="0" advTm="3000">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p:txBody>
          <a:bodyPr/>
          <a:lstStyle/>
          <a:p>
            <a:r>
              <a:rPr lang="fr-BE" dirty="0"/>
              <a:t>Customer </a:t>
            </a:r>
            <a:r>
              <a:rPr lang="fr-BE" dirty="0" err="1"/>
              <a:t>Requirements</a:t>
            </a:r>
            <a:r>
              <a:rPr lang="fr-BE" dirty="0"/>
              <a:t> – ASSY 12</a:t>
            </a:r>
            <a:endParaRPr lang="en-US" dirty="0">
              <a:solidFill>
                <a:srgbClr val="FF0000"/>
              </a:solidFill>
            </a:endParaRPr>
          </a:p>
        </p:txBody>
      </p:sp>
      <p:sp>
        <p:nvSpPr>
          <p:cNvPr id="9" name="Text Placeholder 8">
            <a:extLst>
              <a:ext uri="{FF2B5EF4-FFF2-40B4-BE49-F238E27FC236}">
                <a16:creationId xmlns:a16="http://schemas.microsoft.com/office/drawing/2014/main" id="{FE221D90-32C7-48F7-9B3B-5253CADD23FB}"/>
              </a:ext>
            </a:extLst>
          </p:cNvPr>
          <p:cNvSpPr>
            <a:spLocks noGrp="1"/>
          </p:cNvSpPr>
          <p:nvPr>
            <p:ph type="body" sz="quarter" idx="11"/>
          </p:nvPr>
        </p:nvSpPr>
        <p:spPr/>
        <p:txBody>
          <a:bodyPr/>
          <a:lstStyle/>
          <a:p>
            <a:r>
              <a:rPr lang="en-US" sz="1800" dirty="0">
                <a:solidFill>
                  <a:srgbClr val="FF0000"/>
                </a:solidFill>
              </a:rPr>
              <a:t>DO NOT SHARE WITH SUPPLIER OR OPERATIONS</a:t>
            </a:r>
            <a:endParaRPr lang="en-US" sz="1800" dirty="0"/>
          </a:p>
        </p:txBody>
      </p:sp>
      <p:pic>
        <p:nvPicPr>
          <p:cNvPr id="4" name="Picture 3">
            <a:extLst>
              <a:ext uri="{FF2B5EF4-FFF2-40B4-BE49-F238E27FC236}">
                <a16:creationId xmlns:a16="http://schemas.microsoft.com/office/drawing/2014/main" id="{E9BACF5B-8607-415D-8B71-B826BEB35A42}"/>
              </a:ext>
            </a:extLst>
          </p:cNvPr>
          <p:cNvPicPr>
            <a:picLocks noChangeAspect="1"/>
          </p:cNvPicPr>
          <p:nvPr/>
        </p:nvPicPr>
        <p:blipFill>
          <a:blip r:embed="rId2"/>
          <a:stretch>
            <a:fillRect/>
          </a:stretch>
        </p:blipFill>
        <p:spPr>
          <a:xfrm>
            <a:off x="3003083" y="1543053"/>
            <a:ext cx="4238199" cy="5276642"/>
          </a:xfrm>
          <a:prstGeom prst="rect">
            <a:avLst/>
          </a:prstGeom>
        </p:spPr>
      </p:pic>
      <p:pic>
        <p:nvPicPr>
          <p:cNvPr id="6" name="Picture 5">
            <a:extLst>
              <a:ext uri="{FF2B5EF4-FFF2-40B4-BE49-F238E27FC236}">
                <a16:creationId xmlns:a16="http://schemas.microsoft.com/office/drawing/2014/main" id="{12AA8D95-9A61-4450-9645-7368527A5175}"/>
              </a:ext>
            </a:extLst>
          </p:cNvPr>
          <p:cNvPicPr>
            <a:picLocks noChangeAspect="1"/>
          </p:cNvPicPr>
          <p:nvPr/>
        </p:nvPicPr>
        <p:blipFill>
          <a:blip r:embed="rId3"/>
          <a:stretch>
            <a:fillRect/>
          </a:stretch>
        </p:blipFill>
        <p:spPr>
          <a:xfrm>
            <a:off x="2488625" y="1477483"/>
            <a:ext cx="2179509" cy="2027096"/>
          </a:xfrm>
          <a:prstGeom prst="rect">
            <a:avLst/>
          </a:prstGeom>
        </p:spPr>
      </p:pic>
      <p:sp>
        <p:nvSpPr>
          <p:cNvPr id="8" name="TextBox 7">
            <a:extLst>
              <a:ext uri="{FF2B5EF4-FFF2-40B4-BE49-F238E27FC236}">
                <a16:creationId xmlns:a16="http://schemas.microsoft.com/office/drawing/2014/main" id="{C57F0F4A-FDE4-4737-95AF-C2BF35974D2C}"/>
              </a:ext>
            </a:extLst>
          </p:cNvPr>
          <p:cNvSpPr txBox="1"/>
          <p:nvPr/>
        </p:nvSpPr>
        <p:spPr>
          <a:xfrm>
            <a:off x="7759700" y="6449522"/>
            <a:ext cx="2695953" cy="153888"/>
          </a:xfrm>
          <a:prstGeom prst="rect">
            <a:avLst/>
          </a:prstGeom>
          <a:noFill/>
        </p:spPr>
        <p:txBody>
          <a:bodyPr wrap="square" lIns="0" tIns="0" rIns="0" bIns="0" rtlCol="0">
            <a:spAutoFit/>
          </a:bodyPr>
          <a:lstStyle/>
          <a:p>
            <a:pPr lvl="0" algn="r" defTabSz="914173">
              <a:defRPr/>
            </a:pPr>
            <a:r>
              <a:rPr lang="en-US" sz="1000" spc="93" dirty="0">
                <a:solidFill>
                  <a:schemeClr val="bg1">
                    <a:lumMod val="50000"/>
                  </a:schemeClr>
                </a:solidFill>
              </a:rPr>
              <a:t>Rev 1</a:t>
            </a:r>
          </a:p>
        </p:txBody>
      </p:sp>
    </p:spTree>
    <p:extLst>
      <p:ext uri="{BB962C8B-B14F-4D97-AF65-F5344CB8AC3E}">
        <p14:creationId xmlns:p14="http://schemas.microsoft.com/office/powerpoint/2010/main" val="2199744880"/>
      </p:ext>
    </p:extLst>
  </p:cSld>
  <p:clrMapOvr>
    <a:masterClrMapping/>
  </p:clrMapOvr>
  <p:transition spd="slow" advClick="0" advTm="3000">
    <p:fade/>
  </p:transition>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1_Office Theme">
  <a:themeElements>
    <a:clrScheme name="16-Blue Business Proposal">
      <a:dk1>
        <a:sysClr val="windowText" lastClr="000000"/>
      </a:dk1>
      <a:lt1>
        <a:sysClr val="window" lastClr="FFFFFF"/>
      </a:lt1>
      <a:dk2>
        <a:srgbClr val="000000"/>
      </a:dk2>
      <a:lt2>
        <a:srgbClr val="E7E6E6"/>
      </a:lt2>
      <a:accent1>
        <a:srgbClr val="4B5050"/>
      </a:accent1>
      <a:accent2>
        <a:srgbClr val="328CCD"/>
      </a:accent2>
      <a:accent3>
        <a:srgbClr val="6E7378"/>
      </a:accent3>
      <a:accent4>
        <a:srgbClr val="91969B"/>
      </a:accent4>
      <a:accent5>
        <a:srgbClr val="AAAFB4"/>
      </a:accent5>
      <a:accent6>
        <a:srgbClr val="DCE1E6"/>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M Game ppt template" id="{FA9843A8-1C9D-4879-ADDB-383FF0F1DB12}" vid="{DD9F97D7-A799-4FE7-8E12-2D0C2D4FBF40}"/>
    </a:ext>
  </a:extLst>
</a:theme>
</file>

<file path=docProps/app.xml><?xml version="1.0" encoding="utf-8"?>
<Properties xmlns="http://schemas.openxmlformats.org/officeDocument/2006/extended-properties" xmlns:vt="http://schemas.openxmlformats.org/officeDocument/2006/docPropsVTypes">
  <Template>CM Game ppt template</Template>
  <TotalTime>9495</TotalTime>
  <Words>368</Words>
  <Application>Microsoft Office PowerPoint</Application>
  <PresentationFormat>Widescreen</PresentationFormat>
  <Paragraphs>89</Paragraphs>
  <Slides>10</Slides>
  <Notes>0</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10</vt:i4>
      </vt:variant>
    </vt:vector>
  </HeadingPairs>
  <TitlesOfParts>
    <vt:vector size="14" baseType="lpstr">
      <vt:lpstr>Arial</vt:lpstr>
      <vt:lpstr>Calibri</vt:lpstr>
      <vt:lpstr>1_Office Theme</vt:lpstr>
      <vt:lpstr>think-cell Slide</vt:lpstr>
      <vt:lpstr>Starting Kit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Starting Kit</dc:title>
  <dc:creator>Martijn Dullaart</dc:creator>
  <cp:lastModifiedBy>Martijn Dullaart</cp:lastModifiedBy>
  <cp:revision>3</cp:revision>
  <dcterms:created xsi:type="dcterms:W3CDTF">2019-04-30T15:14:04Z</dcterms:created>
  <dcterms:modified xsi:type="dcterms:W3CDTF">2025-03-19T08:48:21Z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6a2fad9-126f-43f1-a0a4-9c907561022c_Enabled">
    <vt:lpwstr>true</vt:lpwstr>
  </property>
  <property fmtid="{D5CDD505-2E9C-101B-9397-08002B2CF9AE}" pid="3" name="MSIP_Label_f6a2fad9-126f-43f1-a0a4-9c907561022c_SetDate">
    <vt:lpwstr>2025-03-19T08:42:44Z</vt:lpwstr>
  </property>
  <property fmtid="{D5CDD505-2E9C-101B-9397-08002B2CF9AE}" pid="4" name="MSIP_Label_f6a2fad9-126f-43f1-a0a4-9c907561022c_Method">
    <vt:lpwstr>Privileged</vt:lpwstr>
  </property>
  <property fmtid="{D5CDD505-2E9C-101B-9397-08002B2CF9AE}" pid="5" name="MSIP_Label_f6a2fad9-126f-43f1-a0a4-9c907561022c_Name">
    <vt:lpwstr>Non-Business</vt:lpwstr>
  </property>
  <property fmtid="{D5CDD505-2E9C-101B-9397-08002B2CF9AE}" pid="6" name="MSIP_Label_f6a2fad9-126f-43f1-a0a4-9c907561022c_SiteId">
    <vt:lpwstr>af73baa8-f594-4eb2-a39d-93e96cad61fc</vt:lpwstr>
  </property>
  <property fmtid="{D5CDD505-2E9C-101B-9397-08002B2CF9AE}" pid="7" name="MSIP_Label_f6a2fad9-126f-43f1-a0a4-9c907561022c_ActionId">
    <vt:lpwstr>abb900ca-fb63-4e40-8c33-6e3d117e4ec3</vt:lpwstr>
  </property>
  <property fmtid="{D5CDD505-2E9C-101B-9397-08002B2CF9AE}" pid="8" name="MSIP_Label_f6a2fad9-126f-43f1-a0a4-9c907561022c_ContentBits">
    <vt:lpwstr>0</vt:lpwstr>
  </property>
</Properties>
</file>